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0" d="100"/>
          <a:sy n="110" d="100"/>
        </p:scale>
        <p:origin x="65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17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3087"/>
        </a:solidFill>
        <a:effectLst/>
      </p:bgPr>
    </p:bg>
    <p:spTree>
      <p:nvGrpSpPr>
        <p:cNvPr id="1" name=""/>
        <p:cNvGrpSpPr/>
        <p:nvPr/>
      </p:nvGrpSpPr>
      <p:grpSpPr>
        <a:xfrm>
          <a:off x="0" y="0"/>
          <a:ext cx="0" cy="0"/>
          <a:chOff x="0" y="0"/>
          <a:chExt cx="0" cy="0"/>
        </a:xfrm>
      </p:grpSpPr>
      <p:sp>
        <p:nvSpPr>
          <p:cNvPr id="2" name="Shape 0"/>
          <p:cNvSpPr/>
          <p:nvPr/>
        </p:nvSpPr>
        <p:spPr>
          <a:xfrm>
            <a:off x="0" y="0"/>
            <a:ext cx="9144000" cy="164592"/>
          </a:xfrm>
          <a:prstGeom prst="rect">
            <a:avLst/>
          </a:prstGeom>
          <a:solidFill>
            <a:srgbClr val="C8A951"/>
          </a:solidFill>
          <a:ln w="12700">
            <a:solidFill>
              <a:srgbClr val="C8A951"/>
            </a:solidFill>
            <a:prstDash val="solid"/>
          </a:ln>
        </p:spPr>
        <p:txBody>
          <a:bodyPr/>
          <a:lstStyle/>
          <a:p>
            <a:endParaRPr lang="en-US">
              <a:solidFill>
                <a:schemeClr val="bg1"/>
              </a:solidFill>
            </a:endParaRPr>
          </a:p>
        </p:txBody>
      </p:sp>
      <p:sp>
        <p:nvSpPr>
          <p:cNvPr id="3" name="Shape 1"/>
          <p:cNvSpPr/>
          <p:nvPr/>
        </p:nvSpPr>
        <p:spPr>
          <a:xfrm>
            <a:off x="0" y="4978908"/>
            <a:ext cx="9144000" cy="164592"/>
          </a:xfrm>
          <a:prstGeom prst="rect">
            <a:avLst/>
          </a:prstGeom>
          <a:solidFill>
            <a:srgbClr val="C8A951"/>
          </a:solidFill>
          <a:ln w="12700">
            <a:solidFill>
              <a:srgbClr val="C8A951"/>
            </a:solidFill>
            <a:prstDash val="solid"/>
          </a:ln>
        </p:spPr>
        <p:txBody>
          <a:bodyPr/>
          <a:lstStyle/>
          <a:p>
            <a:endParaRPr lang="en-US">
              <a:solidFill>
                <a:schemeClr val="bg1"/>
              </a:solidFill>
            </a:endParaRPr>
          </a:p>
        </p:txBody>
      </p:sp>
      <p:pic>
        <p:nvPicPr>
          <p:cNvPr id="4" name="Image 0" descr="preencoded.png"/>
          <p:cNvPicPr>
            <a:picLocks noChangeAspect="1"/>
          </p:cNvPicPr>
          <p:nvPr/>
        </p:nvPicPr>
        <p:blipFill>
          <a:blip r:embed="rId3"/>
          <a:srcRect/>
          <a:stretch/>
        </p:blipFill>
        <p:spPr>
          <a:xfrm>
            <a:off x="182880" y="617220"/>
            <a:ext cx="1371600" cy="1645920"/>
          </a:xfrm>
          <a:prstGeom prst="rect">
            <a:avLst/>
          </a:prstGeom>
        </p:spPr>
      </p:pic>
      <p:pic>
        <p:nvPicPr>
          <p:cNvPr id="5" name="Image 1" descr="preencoded.png"/>
          <p:cNvPicPr>
            <a:picLocks noChangeAspect="1"/>
          </p:cNvPicPr>
          <p:nvPr/>
        </p:nvPicPr>
        <p:blipFill>
          <a:blip r:embed="rId4"/>
          <a:srcRect/>
          <a:stretch/>
        </p:blipFill>
        <p:spPr>
          <a:xfrm>
            <a:off x="1814945" y="1996163"/>
            <a:ext cx="1371600" cy="1645920"/>
          </a:xfrm>
          <a:prstGeom prst="rect">
            <a:avLst/>
          </a:prstGeom>
        </p:spPr>
      </p:pic>
      <p:pic>
        <p:nvPicPr>
          <p:cNvPr id="6" name="Image 2" descr="preencoded.png"/>
          <p:cNvPicPr>
            <a:picLocks noChangeAspect="1"/>
          </p:cNvPicPr>
          <p:nvPr/>
        </p:nvPicPr>
        <p:blipFill>
          <a:blip r:embed="rId5"/>
          <a:srcRect/>
          <a:stretch/>
        </p:blipFill>
        <p:spPr>
          <a:xfrm>
            <a:off x="3383280" y="3200400"/>
            <a:ext cx="1371600" cy="1645920"/>
          </a:xfrm>
          <a:prstGeom prst="rect">
            <a:avLst/>
          </a:prstGeom>
        </p:spPr>
      </p:pic>
      <p:sp>
        <p:nvSpPr>
          <p:cNvPr id="7" name="Shape 2"/>
          <p:cNvSpPr/>
          <p:nvPr/>
        </p:nvSpPr>
        <p:spPr>
          <a:xfrm>
            <a:off x="4892040" y="189668"/>
            <a:ext cx="4251960" cy="4764163"/>
          </a:xfrm>
          <a:prstGeom prst="rect">
            <a:avLst/>
          </a:prstGeom>
          <a:solidFill>
            <a:srgbClr val="001A4D"/>
          </a:solidFill>
          <a:ln w="12700">
            <a:solidFill>
              <a:srgbClr val="001A4D"/>
            </a:solidFill>
            <a:prstDash val="solid"/>
          </a:ln>
        </p:spPr>
        <p:txBody>
          <a:bodyPr/>
          <a:lstStyle/>
          <a:p>
            <a:endParaRPr lang="en-US" dirty="0">
              <a:solidFill>
                <a:schemeClr val="bg1"/>
              </a:solidFill>
            </a:endParaRPr>
          </a:p>
        </p:txBody>
      </p:sp>
      <p:sp>
        <p:nvSpPr>
          <p:cNvPr id="8" name="Text 3"/>
          <p:cNvSpPr/>
          <p:nvPr/>
        </p:nvSpPr>
        <p:spPr>
          <a:xfrm>
            <a:off x="5212080" y="457200"/>
            <a:ext cx="3749040" cy="320040"/>
          </a:xfrm>
          <a:prstGeom prst="rect">
            <a:avLst/>
          </a:prstGeom>
          <a:noFill/>
          <a:ln/>
        </p:spPr>
        <p:txBody>
          <a:bodyPr wrap="square" lIns="0" tIns="0" rIns="0" bIns="0" rtlCol="0" anchor="ctr"/>
          <a:lstStyle/>
          <a:p>
            <a:pPr marL="0" indent="0">
              <a:buNone/>
            </a:pPr>
            <a:r>
              <a:rPr lang="en-US" sz="1100" b="1" dirty="0">
                <a:solidFill>
                  <a:schemeClr val="bg1"/>
                </a:solidFill>
                <a:latin typeface="Calibri" pitchFamily="34" charset="0"/>
                <a:ea typeface="Calibri" pitchFamily="34" charset="-122"/>
                <a:cs typeface="Calibri" pitchFamily="34" charset="-120"/>
              </a:rPr>
              <a:t>SBIO 102B  ·  Module 3 Portfolio Entry</a:t>
            </a:r>
            <a:endParaRPr lang="en-US" sz="1100" dirty="0">
              <a:solidFill>
                <a:schemeClr val="bg1"/>
              </a:solidFill>
            </a:endParaRPr>
          </a:p>
        </p:txBody>
      </p:sp>
      <p:sp>
        <p:nvSpPr>
          <p:cNvPr id="9" name="Text 4"/>
          <p:cNvSpPr/>
          <p:nvPr/>
        </p:nvSpPr>
        <p:spPr>
          <a:xfrm>
            <a:off x="4973782" y="914400"/>
            <a:ext cx="3987338" cy="1645920"/>
          </a:xfrm>
          <a:prstGeom prst="rect">
            <a:avLst/>
          </a:prstGeom>
          <a:noFill/>
          <a:ln/>
        </p:spPr>
        <p:txBody>
          <a:bodyPr wrap="square" lIns="0" tIns="0" rIns="0" bIns="0" rtlCol="0" anchor="t"/>
          <a:lstStyle/>
          <a:p>
            <a:pPr marL="0" indent="0">
              <a:buNone/>
            </a:pPr>
            <a:r>
              <a:rPr lang="en-US" sz="3600" b="1" dirty="0">
                <a:solidFill>
                  <a:schemeClr val="bg1"/>
                </a:solidFill>
                <a:latin typeface="Georgia" pitchFamily="34" charset="0"/>
                <a:ea typeface="Georgia" pitchFamily="34" charset="-122"/>
                <a:cs typeface="Georgia" pitchFamily="34" charset="-120"/>
              </a:rPr>
              <a:t>Campus Wildlife</a:t>
            </a:r>
            <a:endParaRPr lang="en-US" sz="3600" dirty="0">
              <a:solidFill>
                <a:schemeClr val="bg1"/>
              </a:solidFill>
            </a:endParaRPr>
          </a:p>
          <a:p>
            <a:pPr marL="0" indent="0">
              <a:buNone/>
            </a:pPr>
            <a:r>
              <a:rPr lang="en-US" sz="3600" b="1" dirty="0">
                <a:solidFill>
                  <a:schemeClr val="bg1"/>
                </a:solidFill>
                <a:latin typeface="Georgia" pitchFamily="34" charset="0"/>
                <a:ea typeface="Georgia" pitchFamily="34" charset="-122"/>
                <a:cs typeface="Georgia" pitchFamily="34" charset="-120"/>
              </a:rPr>
              <a:t>Survival Profile</a:t>
            </a:r>
            <a:endParaRPr lang="en-US" sz="3600" dirty="0">
              <a:solidFill>
                <a:schemeClr val="bg1"/>
              </a:solidFill>
            </a:endParaRPr>
          </a:p>
        </p:txBody>
      </p:sp>
      <p:sp>
        <p:nvSpPr>
          <p:cNvPr id="10" name="Text 5"/>
          <p:cNvSpPr/>
          <p:nvPr/>
        </p:nvSpPr>
        <p:spPr>
          <a:xfrm>
            <a:off x="5212080" y="2606040"/>
            <a:ext cx="3749040" cy="457200"/>
          </a:xfrm>
          <a:prstGeom prst="rect">
            <a:avLst/>
          </a:prstGeom>
          <a:noFill/>
          <a:ln/>
        </p:spPr>
        <p:txBody>
          <a:bodyPr wrap="square" lIns="0" tIns="0" rIns="0" bIns="0" rtlCol="0" anchor="ctr"/>
          <a:lstStyle/>
          <a:p>
            <a:pPr marL="0" indent="0">
              <a:buNone/>
            </a:pPr>
            <a:r>
              <a:rPr lang="en-US" sz="1300" dirty="0">
                <a:solidFill>
                  <a:schemeClr val="bg1"/>
                </a:solidFill>
                <a:latin typeface="Calibri" pitchFamily="34" charset="0"/>
                <a:ea typeface="Calibri" pitchFamily="34" charset="-122"/>
                <a:cs typeface="Calibri" pitchFamily="34" charset="-120"/>
              </a:rPr>
              <a:t>Animal Physiology, Adaptation &amp; Digestion</a:t>
            </a:r>
            <a:endParaRPr lang="en-US" sz="1300" dirty="0">
              <a:solidFill>
                <a:schemeClr val="bg1"/>
              </a:solidFill>
            </a:endParaRPr>
          </a:p>
        </p:txBody>
      </p:sp>
      <p:sp>
        <p:nvSpPr>
          <p:cNvPr id="11" name="Shape 6"/>
          <p:cNvSpPr/>
          <p:nvPr/>
        </p:nvSpPr>
        <p:spPr>
          <a:xfrm>
            <a:off x="5212080" y="3154680"/>
            <a:ext cx="3474720" cy="36576"/>
          </a:xfrm>
          <a:prstGeom prst="rect">
            <a:avLst/>
          </a:prstGeom>
          <a:solidFill>
            <a:srgbClr val="C8A951"/>
          </a:solidFill>
          <a:ln w="12700">
            <a:solidFill>
              <a:srgbClr val="C8A951"/>
            </a:solidFill>
            <a:prstDash val="solid"/>
          </a:ln>
        </p:spPr>
        <p:txBody>
          <a:bodyPr/>
          <a:lstStyle/>
          <a:p>
            <a:endParaRPr lang="en-US">
              <a:solidFill>
                <a:schemeClr val="bg1"/>
              </a:solidFill>
            </a:endParaRPr>
          </a:p>
        </p:txBody>
      </p:sp>
      <p:sp>
        <p:nvSpPr>
          <p:cNvPr id="12" name="Text 7"/>
          <p:cNvSpPr/>
          <p:nvPr/>
        </p:nvSpPr>
        <p:spPr>
          <a:xfrm>
            <a:off x="5212080" y="3291840"/>
            <a:ext cx="3749040" cy="274320"/>
          </a:xfrm>
          <a:prstGeom prst="rect">
            <a:avLst/>
          </a:prstGeom>
          <a:noFill/>
          <a:ln/>
        </p:spPr>
        <p:txBody>
          <a:bodyPr wrap="square" lIns="0" tIns="0" rIns="0" bIns="0" rtlCol="0" anchor="ctr"/>
          <a:lstStyle/>
          <a:p>
            <a:pPr marL="0" indent="0">
              <a:buNone/>
            </a:pPr>
            <a:r>
              <a:rPr lang="en-US" sz="1000" dirty="0">
                <a:solidFill>
                  <a:schemeClr val="bg1"/>
                </a:solidFill>
                <a:latin typeface="Calibri" pitchFamily="34" charset="0"/>
                <a:ea typeface="Calibri" pitchFamily="34" charset="-122"/>
                <a:cs typeface="Calibri" pitchFamily="34" charset="-120"/>
              </a:rPr>
              <a:t>[Student Name]  ·  Southern University A&amp;M College</a:t>
            </a:r>
            <a:endParaRPr lang="en-US" sz="1000" dirty="0">
              <a:solidFill>
                <a:schemeClr val="bg1"/>
              </a:solidFill>
            </a:endParaRPr>
          </a:p>
        </p:txBody>
      </p:sp>
      <p:sp>
        <p:nvSpPr>
          <p:cNvPr id="13" name="Text 8"/>
          <p:cNvSpPr/>
          <p:nvPr/>
        </p:nvSpPr>
        <p:spPr>
          <a:xfrm>
            <a:off x="5212080" y="3566160"/>
            <a:ext cx="3749040" cy="274320"/>
          </a:xfrm>
          <a:prstGeom prst="rect">
            <a:avLst/>
          </a:prstGeom>
          <a:noFill/>
          <a:ln/>
        </p:spPr>
        <p:txBody>
          <a:bodyPr wrap="square" lIns="0" tIns="0" rIns="0" bIns="0" rtlCol="0" anchor="ctr"/>
          <a:lstStyle/>
          <a:p>
            <a:pPr marL="0" indent="0">
              <a:buNone/>
            </a:pPr>
            <a:r>
              <a:rPr lang="en-US" sz="1000" dirty="0">
                <a:solidFill>
                  <a:schemeClr val="bg1"/>
                </a:solidFill>
                <a:latin typeface="Calibri" pitchFamily="34" charset="0"/>
                <a:ea typeface="Calibri" pitchFamily="34" charset="-122"/>
                <a:cs typeface="Calibri" pitchFamily="34" charset="-120"/>
              </a:rPr>
              <a:t>[Instructor Name]  ·  April 2025</a:t>
            </a:r>
            <a:endParaRPr lang="en-US" sz="1000" dirty="0">
              <a:solidFill>
                <a:schemeClr val="bg1"/>
              </a:solidFill>
            </a:endParaRPr>
          </a:p>
        </p:txBody>
      </p:sp>
      <p:sp>
        <p:nvSpPr>
          <p:cNvPr id="14" name="Shape 9"/>
          <p:cNvSpPr/>
          <p:nvPr/>
        </p:nvSpPr>
        <p:spPr>
          <a:xfrm>
            <a:off x="182880" y="2260369"/>
            <a:ext cx="1371600" cy="228600"/>
          </a:xfrm>
          <a:prstGeom prst="rect">
            <a:avLst/>
          </a:prstGeom>
          <a:solidFill>
            <a:srgbClr val="C8A951"/>
          </a:solidFill>
          <a:ln w="12700">
            <a:solidFill>
              <a:srgbClr val="C8A951"/>
            </a:solidFill>
            <a:prstDash val="solid"/>
          </a:ln>
        </p:spPr>
        <p:txBody>
          <a:bodyPr/>
          <a:lstStyle/>
          <a:p>
            <a:endParaRPr lang="en-US">
              <a:solidFill>
                <a:schemeClr val="bg1"/>
              </a:solidFill>
            </a:endParaRPr>
          </a:p>
        </p:txBody>
      </p:sp>
      <p:sp>
        <p:nvSpPr>
          <p:cNvPr id="15" name="Text 10"/>
          <p:cNvSpPr/>
          <p:nvPr/>
        </p:nvSpPr>
        <p:spPr>
          <a:xfrm>
            <a:off x="182880" y="2235708"/>
            <a:ext cx="1371600" cy="228600"/>
          </a:xfrm>
          <a:prstGeom prst="rect">
            <a:avLst/>
          </a:prstGeom>
          <a:noFill/>
          <a:ln/>
        </p:spPr>
        <p:txBody>
          <a:bodyPr wrap="square" lIns="0" tIns="0" rIns="0" bIns="0" rtlCol="0" anchor="ctr"/>
          <a:lstStyle/>
          <a:p>
            <a:pPr marL="0" indent="0" algn="ctr">
              <a:buNone/>
            </a:pPr>
            <a:r>
              <a:rPr lang="en-US" sz="850" b="1" dirty="0">
                <a:solidFill>
                  <a:schemeClr val="bg1"/>
                </a:solidFill>
                <a:latin typeface="Calibri" pitchFamily="34" charset="0"/>
                <a:ea typeface="Calibri" pitchFamily="34" charset="-122"/>
                <a:cs typeface="Calibri" pitchFamily="34" charset="-120"/>
              </a:rPr>
              <a:t>Muscovy Duck</a:t>
            </a:r>
            <a:endParaRPr lang="en-US" sz="850" dirty="0">
              <a:solidFill>
                <a:schemeClr val="bg1"/>
              </a:solidFill>
            </a:endParaRPr>
          </a:p>
        </p:txBody>
      </p:sp>
      <p:sp>
        <p:nvSpPr>
          <p:cNvPr id="16" name="Shape 11"/>
          <p:cNvSpPr/>
          <p:nvPr/>
        </p:nvSpPr>
        <p:spPr>
          <a:xfrm>
            <a:off x="1814945" y="3653305"/>
            <a:ext cx="1371600" cy="228600"/>
          </a:xfrm>
          <a:prstGeom prst="rect">
            <a:avLst/>
          </a:prstGeom>
          <a:solidFill>
            <a:srgbClr val="C8A951"/>
          </a:solidFill>
          <a:ln w="12700">
            <a:solidFill>
              <a:srgbClr val="C8A951"/>
            </a:solidFill>
            <a:prstDash val="solid"/>
          </a:ln>
        </p:spPr>
        <p:txBody>
          <a:bodyPr/>
          <a:lstStyle/>
          <a:p>
            <a:endParaRPr lang="en-US">
              <a:solidFill>
                <a:schemeClr val="bg1"/>
              </a:solidFill>
            </a:endParaRPr>
          </a:p>
        </p:txBody>
      </p:sp>
      <p:sp>
        <p:nvSpPr>
          <p:cNvPr id="17" name="Text 12"/>
          <p:cNvSpPr/>
          <p:nvPr/>
        </p:nvSpPr>
        <p:spPr>
          <a:xfrm>
            <a:off x="1844733" y="3640836"/>
            <a:ext cx="1371600" cy="228600"/>
          </a:xfrm>
          <a:prstGeom prst="rect">
            <a:avLst/>
          </a:prstGeom>
          <a:noFill/>
          <a:ln/>
        </p:spPr>
        <p:txBody>
          <a:bodyPr wrap="square" lIns="0" tIns="0" rIns="0" bIns="0" rtlCol="0" anchor="ctr"/>
          <a:lstStyle/>
          <a:p>
            <a:pPr marL="0" indent="0" algn="ctr">
              <a:buNone/>
            </a:pPr>
            <a:r>
              <a:rPr lang="en-US" sz="850" b="1" dirty="0">
                <a:solidFill>
                  <a:schemeClr val="bg1"/>
                </a:solidFill>
                <a:latin typeface="Calibri" pitchFamily="34" charset="0"/>
                <a:ea typeface="Calibri" pitchFamily="34" charset="-122"/>
                <a:cs typeface="Calibri" pitchFamily="34" charset="-120"/>
              </a:rPr>
              <a:t>Red Swamp Crawfish</a:t>
            </a:r>
            <a:endParaRPr lang="en-US" sz="850" dirty="0">
              <a:solidFill>
                <a:schemeClr val="bg1"/>
              </a:solidFill>
            </a:endParaRPr>
          </a:p>
        </p:txBody>
      </p:sp>
      <p:sp>
        <p:nvSpPr>
          <p:cNvPr id="18" name="Shape 13"/>
          <p:cNvSpPr/>
          <p:nvPr/>
        </p:nvSpPr>
        <p:spPr>
          <a:xfrm>
            <a:off x="3383280" y="4663440"/>
            <a:ext cx="1371600" cy="228600"/>
          </a:xfrm>
          <a:prstGeom prst="rect">
            <a:avLst/>
          </a:prstGeom>
          <a:solidFill>
            <a:srgbClr val="C8A951"/>
          </a:solidFill>
          <a:ln w="12700">
            <a:solidFill>
              <a:srgbClr val="C8A951"/>
            </a:solidFill>
            <a:prstDash val="solid"/>
          </a:ln>
        </p:spPr>
        <p:txBody>
          <a:bodyPr/>
          <a:lstStyle/>
          <a:p>
            <a:endParaRPr lang="en-US">
              <a:solidFill>
                <a:schemeClr val="bg1"/>
              </a:solidFill>
            </a:endParaRPr>
          </a:p>
        </p:txBody>
      </p:sp>
      <p:sp>
        <p:nvSpPr>
          <p:cNvPr id="19" name="Text 14"/>
          <p:cNvSpPr/>
          <p:nvPr/>
        </p:nvSpPr>
        <p:spPr>
          <a:xfrm>
            <a:off x="3383280" y="4663440"/>
            <a:ext cx="1371600" cy="228600"/>
          </a:xfrm>
          <a:prstGeom prst="rect">
            <a:avLst/>
          </a:prstGeom>
          <a:noFill/>
          <a:ln/>
        </p:spPr>
        <p:txBody>
          <a:bodyPr wrap="square" lIns="0" tIns="0" rIns="0" bIns="0" rtlCol="0" anchor="ctr"/>
          <a:lstStyle/>
          <a:p>
            <a:pPr marL="0" indent="0" algn="ctr">
              <a:buNone/>
            </a:pPr>
            <a:r>
              <a:rPr lang="en-US" sz="850" b="1" dirty="0">
                <a:solidFill>
                  <a:schemeClr val="bg1"/>
                </a:solidFill>
                <a:latin typeface="Calibri" pitchFamily="34" charset="0"/>
                <a:ea typeface="Calibri" pitchFamily="34" charset="-122"/>
                <a:cs typeface="Calibri" pitchFamily="34" charset="-120"/>
              </a:rPr>
              <a:t>Pygmy Goat</a:t>
            </a:r>
            <a:endParaRPr lang="en-US" sz="85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9F5ED"/>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003087"/>
          </a:solidFill>
          <a:ln w="12700">
            <a:solidFill>
              <a:srgbClr val="003087"/>
            </a:solidFill>
            <a:prstDash val="solid"/>
          </a:ln>
        </p:spPr>
        <p:txBody>
          <a:bodyPr/>
          <a:lstStyle/>
          <a:p>
            <a:endParaRPr lang="en-US"/>
          </a:p>
        </p:txBody>
      </p:sp>
      <p:sp>
        <p:nvSpPr>
          <p:cNvPr id="3" name="Shape 1"/>
          <p:cNvSpPr/>
          <p:nvPr/>
        </p:nvSpPr>
        <p:spPr>
          <a:xfrm>
            <a:off x="109728" y="0"/>
            <a:ext cx="9034272" cy="914400"/>
          </a:xfrm>
          <a:prstGeom prst="rect">
            <a:avLst/>
          </a:prstGeom>
          <a:solidFill>
            <a:srgbClr val="003087"/>
          </a:solidFill>
          <a:ln w="12700">
            <a:solidFill>
              <a:srgbClr val="003087"/>
            </a:solidFill>
            <a:prstDash val="solid"/>
          </a:ln>
        </p:spPr>
        <p:txBody>
          <a:bodyPr/>
          <a:lstStyle/>
          <a:p>
            <a:endParaRPr lang="en-US"/>
          </a:p>
        </p:txBody>
      </p:sp>
      <p:sp>
        <p:nvSpPr>
          <p:cNvPr id="4" name="Text 2"/>
          <p:cNvSpPr/>
          <p:nvPr/>
        </p:nvSpPr>
        <p:spPr>
          <a:xfrm>
            <a:off x="365760" y="45720"/>
            <a:ext cx="5486400" cy="502920"/>
          </a:xfrm>
          <a:prstGeom prst="rect">
            <a:avLst/>
          </a:prstGeom>
          <a:noFill/>
          <a:ln/>
        </p:spPr>
        <p:txBody>
          <a:bodyPr wrap="square" lIns="0" tIns="0" rIns="0" bIns="0" rtlCol="0" anchor="ctr"/>
          <a:lstStyle/>
          <a:p>
            <a:pPr marL="0" indent="0">
              <a:buNone/>
            </a:pPr>
            <a:r>
              <a:rPr lang="en-US" sz="2800" b="1" dirty="0">
                <a:solidFill>
                  <a:srgbClr val="FFFFFF"/>
                </a:solidFill>
                <a:latin typeface="Georgia" pitchFamily="34" charset="0"/>
                <a:ea typeface="Georgia" pitchFamily="34" charset="-122"/>
                <a:cs typeface="Georgia" pitchFamily="34" charset="-120"/>
              </a:rPr>
              <a:t>Overview</a:t>
            </a:r>
            <a:endParaRPr lang="en-US" sz="2800" dirty="0"/>
          </a:p>
        </p:txBody>
      </p:sp>
      <p:sp>
        <p:nvSpPr>
          <p:cNvPr id="5" name="Text 3"/>
          <p:cNvSpPr/>
          <p:nvPr/>
        </p:nvSpPr>
        <p:spPr>
          <a:xfrm>
            <a:off x="365760" y="566928"/>
            <a:ext cx="8229600" cy="274320"/>
          </a:xfrm>
          <a:prstGeom prst="rect">
            <a:avLst/>
          </a:prstGeom>
          <a:noFill/>
          <a:ln/>
        </p:spPr>
        <p:txBody>
          <a:bodyPr wrap="square" lIns="0" tIns="0" rIns="0" bIns="0" rtlCol="0" anchor="ctr"/>
          <a:lstStyle/>
          <a:p>
            <a:pPr marL="0" indent="0">
              <a:buNone/>
            </a:pPr>
            <a:r>
              <a:rPr lang="en-US" sz="1100" dirty="0">
                <a:solidFill>
                  <a:srgbClr val="C8A951"/>
                </a:solidFill>
                <a:latin typeface="Calibri" pitchFamily="34" charset="0"/>
                <a:ea typeface="Calibri" pitchFamily="34" charset="-122"/>
                <a:cs typeface="Calibri" pitchFamily="34" charset="-120"/>
              </a:rPr>
              <a:t>Module 3  ·  Animal Physiology &amp; Adaptation</a:t>
            </a:r>
            <a:endParaRPr lang="en-US" sz="1100" dirty="0"/>
          </a:p>
        </p:txBody>
      </p:sp>
      <p:sp>
        <p:nvSpPr>
          <p:cNvPr id="6" name="Shape 4"/>
          <p:cNvSpPr/>
          <p:nvPr/>
        </p:nvSpPr>
        <p:spPr>
          <a:xfrm>
            <a:off x="274320" y="1143000"/>
            <a:ext cx="2743200" cy="3474720"/>
          </a:xfrm>
          <a:prstGeom prst="rect">
            <a:avLst/>
          </a:prstGeom>
          <a:solidFill>
            <a:srgbClr val="FFFFFF"/>
          </a:solidFill>
          <a:ln w="12700">
            <a:solidFill>
              <a:srgbClr val="DDDDDD"/>
            </a:solidFill>
            <a:prstDash val="solid"/>
          </a:ln>
          <a:effectLst>
            <a:outerShdw blurRad="101600" dist="38100" dir="8100000" algn="bl" rotWithShape="0">
              <a:srgbClr val="000000">
                <a:alpha val="12000"/>
              </a:srgbClr>
            </a:outerShdw>
          </a:effectLst>
        </p:spPr>
        <p:txBody>
          <a:bodyPr/>
          <a:lstStyle/>
          <a:p>
            <a:endParaRPr lang="en-US"/>
          </a:p>
        </p:txBody>
      </p:sp>
      <p:sp>
        <p:nvSpPr>
          <p:cNvPr id="7" name="Shape 5"/>
          <p:cNvSpPr/>
          <p:nvPr/>
        </p:nvSpPr>
        <p:spPr>
          <a:xfrm>
            <a:off x="274320" y="1143000"/>
            <a:ext cx="2743200" cy="502920"/>
          </a:xfrm>
          <a:prstGeom prst="rect">
            <a:avLst/>
          </a:prstGeom>
          <a:solidFill>
            <a:srgbClr val="1A5276"/>
          </a:solidFill>
          <a:ln w="12700">
            <a:solidFill>
              <a:srgbClr val="1A5276"/>
            </a:solidFill>
            <a:prstDash val="solid"/>
          </a:ln>
        </p:spPr>
        <p:txBody>
          <a:bodyPr/>
          <a:lstStyle/>
          <a:p>
            <a:endParaRPr lang="en-US"/>
          </a:p>
        </p:txBody>
      </p:sp>
      <p:sp>
        <p:nvSpPr>
          <p:cNvPr id="8" name="Text 6"/>
          <p:cNvSpPr/>
          <p:nvPr/>
        </p:nvSpPr>
        <p:spPr>
          <a:xfrm>
            <a:off x="365760" y="1188720"/>
            <a:ext cx="2560320" cy="411480"/>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  Muscovy Duck</a:t>
            </a:r>
            <a:endParaRPr lang="en-US" sz="1300" dirty="0"/>
          </a:p>
        </p:txBody>
      </p:sp>
      <p:sp>
        <p:nvSpPr>
          <p:cNvPr id="9" name="Text 7"/>
          <p:cNvSpPr/>
          <p:nvPr/>
        </p:nvSpPr>
        <p:spPr>
          <a:xfrm>
            <a:off x="384048" y="1691640"/>
            <a:ext cx="2523744" cy="274320"/>
          </a:xfrm>
          <a:prstGeom prst="rect">
            <a:avLst/>
          </a:prstGeom>
          <a:noFill/>
          <a:ln/>
        </p:spPr>
        <p:txBody>
          <a:bodyPr wrap="square" lIns="0" tIns="0" rIns="0" bIns="0" rtlCol="0" anchor="ctr"/>
          <a:lstStyle/>
          <a:p>
            <a:pPr marL="0" indent="0">
              <a:buNone/>
            </a:pPr>
            <a:r>
              <a:rPr lang="en-US" sz="1000" i="1" dirty="0">
                <a:solidFill>
                  <a:srgbClr val="777777"/>
                </a:solidFill>
                <a:latin typeface="Calibri" pitchFamily="34" charset="0"/>
                <a:ea typeface="Calibri" pitchFamily="34" charset="-122"/>
                <a:cs typeface="Calibri" pitchFamily="34" charset="-120"/>
              </a:rPr>
              <a:t>Cairina moschata</a:t>
            </a:r>
            <a:endParaRPr lang="en-US" sz="1000" dirty="0"/>
          </a:p>
        </p:txBody>
      </p:sp>
      <p:sp>
        <p:nvSpPr>
          <p:cNvPr id="10" name="Shape 8"/>
          <p:cNvSpPr/>
          <p:nvPr/>
        </p:nvSpPr>
        <p:spPr>
          <a:xfrm>
            <a:off x="384048" y="2011680"/>
            <a:ext cx="2523744" cy="27432"/>
          </a:xfrm>
          <a:prstGeom prst="rect">
            <a:avLst/>
          </a:prstGeom>
          <a:solidFill>
            <a:srgbClr val="C8A951"/>
          </a:solidFill>
          <a:ln w="12700">
            <a:solidFill>
              <a:srgbClr val="C8A951"/>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1" name="Shape 9"/>
          <p:cNvSpPr/>
          <p:nvPr/>
        </p:nvSpPr>
        <p:spPr>
          <a:xfrm>
            <a:off x="402336" y="2130552"/>
            <a:ext cx="182880" cy="182880"/>
          </a:xfrm>
          <a:prstGeom prst="ellipse">
            <a:avLst/>
          </a:prstGeom>
          <a:solidFill>
            <a:srgbClr val="1A5276"/>
          </a:solidFill>
          <a:ln w="12700">
            <a:solidFill>
              <a:srgbClr val="1A5276"/>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2" name="Text 10"/>
          <p:cNvSpPr/>
          <p:nvPr/>
        </p:nvSpPr>
        <p:spPr>
          <a:xfrm>
            <a:off x="658368" y="2103120"/>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Thermoregulation</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via caruncles</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3" name="Shape 11"/>
          <p:cNvSpPr/>
          <p:nvPr/>
        </p:nvSpPr>
        <p:spPr>
          <a:xfrm>
            <a:off x="402336" y="2916936"/>
            <a:ext cx="182880" cy="182880"/>
          </a:xfrm>
          <a:prstGeom prst="ellipse">
            <a:avLst/>
          </a:prstGeom>
          <a:solidFill>
            <a:srgbClr val="1A5276"/>
          </a:solidFill>
          <a:ln w="12700">
            <a:solidFill>
              <a:srgbClr val="1A5276"/>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4" name="Text 12"/>
          <p:cNvSpPr/>
          <p:nvPr/>
        </p:nvSpPr>
        <p:spPr>
          <a:xfrm>
            <a:off x="658368" y="2889504"/>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Waterproof plumage</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5" name="Shape 13"/>
          <p:cNvSpPr/>
          <p:nvPr/>
        </p:nvSpPr>
        <p:spPr>
          <a:xfrm>
            <a:off x="402336" y="3703320"/>
            <a:ext cx="182880" cy="182880"/>
          </a:xfrm>
          <a:prstGeom prst="ellipse">
            <a:avLst/>
          </a:prstGeom>
          <a:solidFill>
            <a:srgbClr val="1A5276"/>
          </a:solidFill>
          <a:ln w="12700">
            <a:solidFill>
              <a:srgbClr val="1A5276"/>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6" name="Text 14"/>
          <p:cNvSpPr/>
          <p:nvPr/>
        </p:nvSpPr>
        <p:spPr>
          <a:xfrm>
            <a:off x="658368" y="3675888"/>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Lamellate bill</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(filter feeding)</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7" name="Shape 15"/>
          <p:cNvSpPr/>
          <p:nvPr/>
        </p:nvSpPr>
        <p:spPr>
          <a:xfrm>
            <a:off x="3246120" y="1143000"/>
            <a:ext cx="2743200" cy="3474720"/>
          </a:xfrm>
          <a:prstGeom prst="rect">
            <a:avLst/>
          </a:prstGeom>
          <a:solidFill>
            <a:srgbClr val="FFFFFF"/>
          </a:solidFill>
          <a:ln w="12700">
            <a:solidFill>
              <a:srgbClr val="DDDDDD"/>
            </a:solidFill>
            <a:prstDash val="solid"/>
          </a:ln>
          <a:effectLst>
            <a:outerShdw blurRad="101600" dist="38100" dir="8100000" algn="bl" rotWithShape="0">
              <a:srgbClr val="000000">
                <a:alpha val="12000"/>
              </a:srgbClr>
            </a:outerShdw>
          </a:effectLst>
        </p:spPr>
        <p:txBody>
          <a:bodyPr/>
          <a:lstStyle/>
          <a:p>
            <a:endParaRPr lang="en-US"/>
          </a:p>
        </p:txBody>
      </p:sp>
      <p:sp>
        <p:nvSpPr>
          <p:cNvPr id="18" name="Shape 16"/>
          <p:cNvSpPr/>
          <p:nvPr/>
        </p:nvSpPr>
        <p:spPr>
          <a:xfrm>
            <a:off x="3246120" y="1143000"/>
            <a:ext cx="2743200" cy="502920"/>
          </a:xfrm>
          <a:prstGeom prst="rect">
            <a:avLst/>
          </a:prstGeom>
          <a:solidFill>
            <a:srgbClr val="922B21"/>
          </a:solidFill>
          <a:ln w="12700">
            <a:solidFill>
              <a:srgbClr val="922B21"/>
            </a:solidFill>
            <a:prstDash val="solid"/>
          </a:ln>
        </p:spPr>
        <p:txBody>
          <a:bodyPr/>
          <a:lstStyle/>
          <a:p>
            <a:endParaRPr lang="en-US"/>
          </a:p>
        </p:txBody>
      </p:sp>
      <p:sp>
        <p:nvSpPr>
          <p:cNvPr id="19" name="Text 17"/>
          <p:cNvSpPr/>
          <p:nvPr/>
        </p:nvSpPr>
        <p:spPr>
          <a:xfrm>
            <a:off x="3337560" y="1188720"/>
            <a:ext cx="2560320" cy="411480"/>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  Red Swamp</a:t>
            </a:r>
            <a:endParaRPr lang="en-US" sz="1300" dirty="0"/>
          </a:p>
          <a:p>
            <a:pPr marL="0" indent="0">
              <a:buNone/>
            </a:pPr>
            <a:r>
              <a:rPr lang="en-US" sz="1300" b="1" dirty="0">
                <a:solidFill>
                  <a:srgbClr val="FFFFFF"/>
                </a:solidFill>
                <a:latin typeface="Calibri" pitchFamily="34" charset="0"/>
                <a:ea typeface="Calibri" pitchFamily="34" charset="-122"/>
                <a:cs typeface="Calibri" pitchFamily="34" charset="-120"/>
              </a:rPr>
              <a:t>Crawfish</a:t>
            </a:r>
            <a:endParaRPr lang="en-US" sz="1300" dirty="0"/>
          </a:p>
        </p:txBody>
      </p:sp>
      <p:sp>
        <p:nvSpPr>
          <p:cNvPr id="20" name="Text 18"/>
          <p:cNvSpPr/>
          <p:nvPr/>
        </p:nvSpPr>
        <p:spPr>
          <a:xfrm>
            <a:off x="3355848" y="1691640"/>
            <a:ext cx="2523744" cy="274320"/>
          </a:xfrm>
          <a:prstGeom prst="rect">
            <a:avLst/>
          </a:prstGeom>
          <a:noFill/>
          <a:ln/>
        </p:spPr>
        <p:txBody>
          <a:bodyPr wrap="square" lIns="0" tIns="0" rIns="0" bIns="0" rtlCol="0" anchor="ctr"/>
          <a:lstStyle/>
          <a:p>
            <a:pPr marL="0" indent="0">
              <a:buNone/>
            </a:pPr>
            <a:r>
              <a:rPr lang="en-US" sz="1000" i="1" dirty="0">
                <a:solidFill>
                  <a:srgbClr val="777777"/>
                </a:solidFill>
                <a:latin typeface="Calibri" pitchFamily="34" charset="0"/>
                <a:ea typeface="Calibri" pitchFamily="34" charset="-122"/>
                <a:cs typeface="Calibri" pitchFamily="34" charset="-120"/>
              </a:rPr>
              <a:t>Procambarus clarkii</a:t>
            </a:r>
            <a:endParaRPr lang="en-US" sz="1000" dirty="0"/>
          </a:p>
        </p:txBody>
      </p:sp>
      <p:sp>
        <p:nvSpPr>
          <p:cNvPr id="21" name="Shape 19"/>
          <p:cNvSpPr/>
          <p:nvPr/>
        </p:nvSpPr>
        <p:spPr>
          <a:xfrm>
            <a:off x="3355848" y="2011680"/>
            <a:ext cx="2523744" cy="27432"/>
          </a:xfrm>
          <a:prstGeom prst="rect">
            <a:avLst/>
          </a:prstGeom>
          <a:solidFill>
            <a:srgbClr val="C8A951"/>
          </a:solidFill>
          <a:ln w="12700">
            <a:solidFill>
              <a:srgbClr val="C8A951"/>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2" name="Shape 20"/>
          <p:cNvSpPr/>
          <p:nvPr/>
        </p:nvSpPr>
        <p:spPr>
          <a:xfrm>
            <a:off x="3374136" y="2130552"/>
            <a:ext cx="182880" cy="182880"/>
          </a:xfrm>
          <a:prstGeom prst="ellipse">
            <a:avLst/>
          </a:prstGeom>
          <a:solidFill>
            <a:srgbClr val="922B21"/>
          </a:solidFill>
          <a:ln w="12700">
            <a:solidFill>
              <a:srgbClr val="922B21"/>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3" name="Text 21"/>
          <p:cNvSpPr/>
          <p:nvPr/>
        </p:nvSpPr>
        <p:spPr>
          <a:xfrm>
            <a:off x="3630168" y="2103120"/>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Exoskeleton -</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desiccation resistance</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24" name="Shape 22"/>
          <p:cNvSpPr/>
          <p:nvPr/>
        </p:nvSpPr>
        <p:spPr>
          <a:xfrm>
            <a:off x="3374136" y="2916936"/>
            <a:ext cx="182880" cy="182880"/>
          </a:xfrm>
          <a:prstGeom prst="ellipse">
            <a:avLst/>
          </a:prstGeom>
          <a:solidFill>
            <a:srgbClr val="922B21"/>
          </a:solidFill>
          <a:ln w="12700">
            <a:solidFill>
              <a:srgbClr val="922B21"/>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5" name="Text 23"/>
          <p:cNvSpPr/>
          <p:nvPr/>
        </p:nvSpPr>
        <p:spPr>
          <a:xfrm>
            <a:off x="3630168" y="2889504"/>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Gill + air breathing</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26" name="Shape 24"/>
          <p:cNvSpPr/>
          <p:nvPr/>
        </p:nvSpPr>
        <p:spPr>
          <a:xfrm>
            <a:off x="3374136" y="3703320"/>
            <a:ext cx="182880" cy="182880"/>
          </a:xfrm>
          <a:prstGeom prst="ellipse">
            <a:avLst/>
          </a:prstGeom>
          <a:solidFill>
            <a:srgbClr val="922B21"/>
          </a:solidFill>
          <a:ln w="12700">
            <a:solidFill>
              <a:srgbClr val="922B21"/>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7" name="Text 25"/>
          <p:cNvSpPr/>
          <p:nvPr/>
        </p:nvSpPr>
        <p:spPr>
          <a:xfrm>
            <a:off x="3630168" y="3675888"/>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Chelipeds for</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omnivorous feeding</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28" name="Shape 26"/>
          <p:cNvSpPr/>
          <p:nvPr/>
        </p:nvSpPr>
        <p:spPr>
          <a:xfrm>
            <a:off x="6217920" y="1143000"/>
            <a:ext cx="2743200" cy="3474720"/>
          </a:xfrm>
          <a:prstGeom prst="rect">
            <a:avLst/>
          </a:prstGeom>
          <a:solidFill>
            <a:srgbClr val="FFFFFF"/>
          </a:solidFill>
          <a:ln w="12700">
            <a:solidFill>
              <a:srgbClr val="DDDDDD"/>
            </a:solidFill>
            <a:prstDash val="solid"/>
          </a:ln>
          <a:effectLst>
            <a:outerShdw blurRad="101600" dist="38100" dir="8100000" algn="bl" rotWithShape="0">
              <a:srgbClr val="000000">
                <a:alpha val="12000"/>
              </a:srgbClr>
            </a:outerShdw>
          </a:effectLst>
        </p:spPr>
        <p:txBody>
          <a:bodyPr/>
          <a:lstStyle/>
          <a:p>
            <a:endParaRPr lang="en-US" dirty="0"/>
          </a:p>
        </p:txBody>
      </p:sp>
      <p:sp>
        <p:nvSpPr>
          <p:cNvPr id="29" name="Shape 27"/>
          <p:cNvSpPr/>
          <p:nvPr/>
        </p:nvSpPr>
        <p:spPr>
          <a:xfrm>
            <a:off x="6217920" y="1143000"/>
            <a:ext cx="2743200" cy="502920"/>
          </a:xfrm>
          <a:prstGeom prst="rect">
            <a:avLst/>
          </a:prstGeom>
          <a:solidFill>
            <a:srgbClr val="1E8449"/>
          </a:solidFill>
          <a:ln w="12700">
            <a:solidFill>
              <a:srgbClr val="1E8449"/>
            </a:solidFill>
            <a:prstDash val="solid"/>
          </a:ln>
        </p:spPr>
        <p:txBody>
          <a:bodyPr/>
          <a:lstStyle/>
          <a:p>
            <a:endParaRPr lang="en-US"/>
          </a:p>
        </p:txBody>
      </p:sp>
      <p:sp>
        <p:nvSpPr>
          <p:cNvPr id="30" name="Text 28"/>
          <p:cNvSpPr/>
          <p:nvPr/>
        </p:nvSpPr>
        <p:spPr>
          <a:xfrm>
            <a:off x="6309360" y="1188720"/>
            <a:ext cx="2560320" cy="411480"/>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  Pygmy Goat</a:t>
            </a:r>
            <a:endParaRPr lang="en-US" sz="1300" dirty="0"/>
          </a:p>
        </p:txBody>
      </p:sp>
      <p:sp>
        <p:nvSpPr>
          <p:cNvPr id="31" name="Text 29"/>
          <p:cNvSpPr/>
          <p:nvPr/>
        </p:nvSpPr>
        <p:spPr>
          <a:xfrm>
            <a:off x="6327648" y="1691640"/>
            <a:ext cx="2523744" cy="274320"/>
          </a:xfrm>
          <a:prstGeom prst="rect">
            <a:avLst/>
          </a:prstGeom>
          <a:noFill/>
          <a:ln/>
        </p:spPr>
        <p:txBody>
          <a:bodyPr wrap="square" lIns="0" tIns="0" rIns="0" bIns="0" rtlCol="0" anchor="ctr"/>
          <a:lstStyle/>
          <a:p>
            <a:pPr marL="0" indent="0">
              <a:buNone/>
            </a:pPr>
            <a:r>
              <a:rPr lang="en-US" sz="1000" i="1" dirty="0">
                <a:solidFill>
                  <a:srgbClr val="777777"/>
                </a:solidFill>
                <a:latin typeface="Calibri" pitchFamily="34" charset="0"/>
                <a:ea typeface="Calibri" pitchFamily="34" charset="-122"/>
                <a:cs typeface="Calibri" pitchFamily="34" charset="-120"/>
              </a:rPr>
              <a:t>Capra aegagrus hircus</a:t>
            </a:r>
            <a:endParaRPr lang="en-US" sz="1000" dirty="0"/>
          </a:p>
        </p:txBody>
      </p:sp>
      <p:sp>
        <p:nvSpPr>
          <p:cNvPr id="32" name="Shape 30"/>
          <p:cNvSpPr/>
          <p:nvPr/>
        </p:nvSpPr>
        <p:spPr>
          <a:xfrm>
            <a:off x="6327648" y="2011680"/>
            <a:ext cx="2523744" cy="27432"/>
          </a:xfrm>
          <a:prstGeom prst="rect">
            <a:avLst/>
          </a:prstGeom>
          <a:solidFill>
            <a:srgbClr val="C8A951"/>
          </a:solidFill>
          <a:ln w="12700">
            <a:solidFill>
              <a:srgbClr val="C8A951"/>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33" name="Shape 31"/>
          <p:cNvSpPr/>
          <p:nvPr/>
        </p:nvSpPr>
        <p:spPr>
          <a:xfrm>
            <a:off x="6345936" y="2130552"/>
            <a:ext cx="182880" cy="182880"/>
          </a:xfrm>
          <a:prstGeom prst="ellipse">
            <a:avLst/>
          </a:prstGeom>
          <a:solidFill>
            <a:srgbClr val="1E8449"/>
          </a:solidFill>
          <a:ln w="12700">
            <a:solidFill>
              <a:srgbClr val="1E8449"/>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34" name="Text 32"/>
          <p:cNvSpPr/>
          <p:nvPr/>
        </p:nvSpPr>
        <p:spPr>
          <a:xfrm>
            <a:off x="6601968" y="2103120"/>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Ruminant stomach</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(4 chambers)</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5" name="Shape 33"/>
          <p:cNvSpPr/>
          <p:nvPr/>
        </p:nvSpPr>
        <p:spPr>
          <a:xfrm>
            <a:off x="6345936" y="2916936"/>
            <a:ext cx="182880" cy="182880"/>
          </a:xfrm>
          <a:prstGeom prst="ellipse">
            <a:avLst/>
          </a:prstGeom>
          <a:solidFill>
            <a:srgbClr val="1E8449"/>
          </a:solidFill>
          <a:ln w="12700">
            <a:solidFill>
              <a:srgbClr val="1E8449"/>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36" name="Text 34"/>
          <p:cNvSpPr/>
          <p:nvPr/>
        </p:nvSpPr>
        <p:spPr>
          <a:xfrm>
            <a:off x="6601968" y="2889504"/>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Panting &amp; sweating</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7" name="Shape 35"/>
          <p:cNvSpPr/>
          <p:nvPr/>
        </p:nvSpPr>
        <p:spPr>
          <a:xfrm>
            <a:off x="6345936" y="3703320"/>
            <a:ext cx="182880" cy="182880"/>
          </a:xfrm>
          <a:prstGeom prst="ellipse">
            <a:avLst/>
          </a:prstGeom>
          <a:solidFill>
            <a:srgbClr val="1E8449"/>
          </a:solidFill>
          <a:ln w="12700">
            <a:solidFill>
              <a:srgbClr val="1E8449"/>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38" name="Text 36"/>
          <p:cNvSpPr/>
          <p:nvPr/>
        </p:nvSpPr>
        <p:spPr>
          <a:xfrm>
            <a:off x="6601968" y="3675888"/>
            <a:ext cx="2194560" cy="685800"/>
          </a:xfrm>
          <a:prstGeom prst="rect">
            <a:avLst/>
          </a:prstGeom>
          <a:noFill/>
          <a:ln/>
        </p:spPr>
        <p:txBody>
          <a:bodyPr wrap="square" lIns="0" tIns="0" rIns="0" bIns="0" rtlCol="0" anchor="t"/>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Concentrated urine</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(water conservation)</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9" name="Text 37"/>
          <p:cNvSpPr/>
          <p:nvPr/>
        </p:nvSpPr>
        <p:spPr>
          <a:xfrm>
            <a:off x="182880" y="4846320"/>
            <a:ext cx="8778240" cy="228600"/>
          </a:xfrm>
          <a:prstGeom prst="rect">
            <a:avLst/>
          </a:prstGeom>
          <a:noFill/>
          <a:ln/>
        </p:spPr>
        <p:txBody>
          <a:bodyPr wrap="square" lIns="0" tIns="0" rIns="0" bIns="0" rtlCol="0" anchor="ctr"/>
          <a:lstStyle/>
          <a:p>
            <a:pPr marL="0" indent="0" algn="ctr">
              <a:buNone/>
            </a:pPr>
            <a:r>
              <a:rPr lang="en-US" sz="900" dirty="0">
                <a:solidFill>
                  <a:srgbClr val="AAAAAA"/>
                </a:solidFill>
                <a:latin typeface="Calibri" pitchFamily="34" charset="0"/>
                <a:ea typeface="Calibri" pitchFamily="34" charset="-122"/>
                <a:cs typeface="Calibri" pitchFamily="34" charset="-120"/>
              </a:rPr>
              <a:t>Southern University A&amp;M College  ·  SBIO 102B  ·  Module 3</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868680"/>
          </a:xfrm>
          <a:prstGeom prst="rect">
            <a:avLst/>
          </a:prstGeom>
          <a:solidFill>
            <a:srgbClr val="1A5276"/>
          </a:solidFill>
          <a:ln w="12700">
            <a:solidFill>
              <a:srgbClr val="1A5276"/>
            </a:solidFill>
            <a:prstDash val="solid"/>
          </a:ln>
        </p:spPr>
        <p:txBody>
          <a:bodyPr/>
          <a:lstStyle/>
          <a:p>
            <a:endParaRPr lang="en-US"/>
          </a:p>
        </p:txBody>
      </p:sp>
      <p:sp>
        <p:nvSpPr>
          <p:cNvPr id="3" name="Text 1"/>
          <p:cNvSpPr/>
          <p:nvPr/>
        </p:nvSpPr>
        <p:spPr>
          <a:xfrm>
            <a:off x="320040" y="73152"/>
            <a:ext cx="6400800" cy="457200"/>
          </a:xfrm>
          <a:prstGeom prst="rect">
            <a:avLst/>
          </a:prstGeom>
          <a:noFill/>
          <a:ln/>
        </p:spPr>
        <p:txBody>
          <a:bodyPr wrap="square" lIns="0" tIns="0" rIns="0" bIns="0" rtlCol="0" anchor="ctr"/>
          <a:lstStyle/>
          <a:p>
            <a:pPr marL="0" indent="0">
              <a:buNone/>
            </a:pPr>
            <a:r>
              <a:rPr lang="en-US" sz="2400" b="1" dirty="0">
                <a:solidFill>
                  <a:srgbClr val="FFFFFF"/>
                </a:solidFill>
                <a:latin typeface="Georgia" pitchFamily="34" charset="0"/>
                <a:ea typeface="Georgia" pitchFamily="34" charset="-122"/>
                <a:cs typeface="Georgia" pitchFamily="34" charset="-120"/>
              </a:rPr>
              <a:t>Animal 1 — Muscovy Duck</a:t>
            </a:r>
            <a:endParaRPr lang="en-US" sz="2400" dirty="0"/>
          </a:p>
        </p:txBody>
      </p:sp>
      <p:sp>
        <p:nvSpPr>
          <p:cNvPr id="4" name="Text 2"/>
          <p:cNvSpPr/>
          <p:nvPr/>
        </p:nvSpPr>
        <p:spPr>
          <a:xfrm>
            <a:off x="320040" y="548640"/>
            <a:ext cx="8503920" cy="256032"/>
          </a:xfrm>
          <a:prstGeom prst="rect">
            <a:avLst/>
          </a:prstGeom>
          <a:noFill/>
          <a:ln/>
        </p:spPr>
        <p:txBody>
          <a:bodyPr wrap="square" lIns="0" tIns="0" rIns="0" bIns="0" rtlCol="0" anchor="ctr"/>
          <a:lstStyle/>
          <a:p>
            <a:pPr marL="0" indent="0">
              <a:buNone/>
            </a:pPr>
            <a:r>
              <a:rPr lang="en-US" sz="1000" i="1" dirty="0">
                <a:solidFill>
                  <a:srgbClr val="C8A951"/>
                </a:solidFill>
                <a:latin typeface="Calibri" pitchFamily="34" charset="0"/>
                <a:ea typeface="Calibri" pitchFamily="34" charset="-122"/>
                <a:cs typeface="Calibri" pitchFamily="34" charset="-120"/>
              </a:rPr>
              <a:t>Cairina moschata  ·  Observed on campus sidewalk, Southern University A&amp;M College</a:t>
            </a:r>
            <a:endParaRPr lang="en-US" sz="1000" dirty="0"/>
          </a:p>
        </p:txBody>
      </p:sp>
      <p:pic>
        <p:nvPicPr>
          <p:cNvPr id="5" name="Image 0" descr="preencoded.png"/>
          <p:cNvPicPr>
            <a:picLocks noChangeAspect="1"/>
          </p:cNvPicPr>
          <p:nvPr/>
        </p:nvPicPr>
        <p:blipFill>
          <a:blip r:embed="rId3"/>
          <a:srcRect/>
          <a:stretch/>
        </p:blipFill>
        <p:spPr>
          <a:xfrm>
            <a:off x="274320" y="1005840"/>
            <a:ext cx="3200400" cy="3749040"/>
          </a:xfrm>
          <a:prstGeom prst="rect">
            <a:avLst/>
          </a:prstGeom>
        </p:spPr>
      </p:pic>
      <p:sp>
        <p:nvSpPr>
          <p:cNvPr id="6" name="Shape 3"/>
          <p:cNvSpPr/>
          <p:nvPr/>
        </p:nvSpPr>
        <p:spPr>
          <a:xfrm>
            <a:off x="3749040" y="1005840"/>
            <a:ext cx="5120640" cy="1097280"/>
          </a:xfrm>
          <a:prstGeom prst="rect">
            <a:avLst/>
          </a:prstGeom>
          <a:solidFill>
            <a:srgbClr val="EBF5FB"/>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a:p>
        </p:txBody>
      </p:sp>
      <p:sp>
        <p:nvSpPr>
          <p:cNvPr id="7" name="Shape 4"/>
          <p:cNvSpPr/>
          <p:nvPr/>
        </p:nvSpPr>
        <p:spPr>
          <a:xfrm>
            <a:off x="3749040" y="1005840"/>
            <a:ext cx="73152" cy="1097280"/>
          </a:xfrm>
          <a:prstGeom prst="rect">
            <a:avLst/>
          </a:prstGeom>
          <a:solidFill>
            <a:srgbClr val="C0392B"/>
          </a:solidFill>
          <a:ln w="12700">
            <a:solidFill>
              <a:srgbClr val="C0392B"/>
            </a:solidFill>
            <a:prstDash val="solid"/>
          </a:ln>
        </p:spPr>
        <p:txBody>
          <a:bodyPr/>
          <a:lstStyle/>
          <a:p>
            <a:endParaRPr lang="en-US"/>
          </a:p>
        </p:txBody>
      </p:sp>
      <p:sp>
        <p:nvSpPr>
          <p:cNvPr id="8" name="Shape 5"/>
          <p:cNvSpPr/>
          <p:nvPr/>
        </p:nvSpPr>
        <p:spPr>
          <a:xfrm>
            <a:off x="3840480" y="1097280"/>
            <a:ext cx="320040" cy="320040"/>
          </a:xfrm>
          <a:prstGeom prst="ellipse">
            <a:avLst/>
          </a:prstGeom>
          <a:solidFill>
            <a:srgbClr val="C0392B"/>
          </a:solidFill>
          <a:ln w="12700">
            <a:solidFill>
              <a:srgbClr val="C0392B"/>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9" name="Text 6"/>
          <p:cNvSpPr/>
          <p:nvPr/>
        </p:nvSpPr>
        <p:spPr>
          <a:xfrm>
            <a:off x="3840480" y="1097280"/>
            <a:ext cx="320040" cy="320040"/>
          </a:xfrm>
          <a:prstGeom prst="rect">
            <a:avLst/>
          </a:prstGeom>
          <a:noFill/>
          <a:ln/>
        </p:spPr>
        <p:txBody>
          <a:bodyPr wrap="square" lIns="0" tIns="0" rIns="0" bIns="0" rtlCol="0" anchor="ctr"/>
          <a:lstStyle/>
          <a:p>
            <a:pPr marL="0" indent="0" algn="ctr">
              <a:buNone/>
            </a:pPr>
            <a:r>
              <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rPr>
              <a:t>1</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0" name="Text 7"/>
          <p:cNvSpPr/>
          <p:nvPr/>
        </p:nvSpPr>
        <p:spPr>
          <a:xfrm>
            <a:off x="4251960" y="1097280"/>
            <a:ext cx="4480560" cy="274320"/>
          </a:xfrm>
          <a:prstGeom prst="rect">
            <a:avLst/>
          </a:prstGeom>
          <a:noFill/>
          <a:ln/>
        </p:spPr>
        <p:txBody>
          <a:bodyPr wrap="square" lIns="0" tIns="0" rIns="0" bIns="0" rtlCol="0" anchor="ctr"/>
          <a:lstStyle/>
          <a:p>
            <a:pPr marL="0" indent="0">
              <a:buNone/>
            </a:pPr>
            <a:r>
              <a:rPr lang="en-US" sz="1600" b="1" dirty="0">
                <a:solidFill>
                  <a:srgbClr val="C0392B"/>
                </a:solidFill>
                <a:latin typeface="Tahoma" panose="020B0604030504040204" pitchFamily="34" charset="0"/>
                <a:ea typeface="Tahoma" panose="020B0604030504040204" pitchFamily="34" charset="0"/>
                <a:cs typeface="Tahoma" panose="020B0604030504040204" pitchFamily="34" charset="0"/>
              </a:rPr>
              <a:t>Caruncles (Red Facial Skin)</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1" name="Text 8"/>
          <p:cNvSpPr/>
          <p:nvPr/>
        </p:nvSpPr>
        <p:spPr>
          <a:xfrm>
            <a:off x="3886200" y="1417320"/>
            <a:ext cx="4846320" cy="594360"/>
          </a:xfrm>
          <a:prstGeom prst="rect">
            <a:avLst/>
          </a:prstGeom>
          <a:noFill/>
          <a:ln/>
        </p:spPr>
        <p:txBody>
          <a:bodyPr wrap="square" lIns="0" tIns="0" rIns="0" bIns="0" rtlCol="0" anchor="t"/>
          <a:lstStyle/>
          <a:p>
            <a:pPr marL="0" indent="0">
              <a:buNone/>
            </a:pPr>
            <a:r>
              <a:rPr lang="en-US" sz="1100" dirty="0">
                <a:solidFill>
                  <a:srgbClr val="1A1A2E"/>
                </a:solidFill>
                <a:latin typeface="Tahoma" panose="020B0604030504040204" pitchFamily="34" charset="0"/>
                <a:ea typeface="Tahoma" panose="020B0604030504040204" pitchFamily="34" charset="0"/>
                <a:cs typeface="Tahoma" panose="020B0604030504040204" pitchFamily="34" charset="0"/>
              </a:rPr>
              <a:t>Richly vascularized red facial skin radiates excess body heat , acting like a radiator for thermoregulation in Louisiana's heat. Classic peripheral vasodilation.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2" name="Shape 9"/>
          <p:cNvSpPr/>
          <p:nvPr/>
        </p:nvSpPr>
        <p:spPr>
          <a:xfrm>
            <a:off x="3749040" y="2240280"/>
            <a:ext cx="5120640" cy="1097280"/>
          </a:xfrm>
          <a:prstGeom prst="rect">
            <a:avLst/>
          </a:prstGeom>
          <a:solidFill>
            <a:srgbClr val="EBF5FB"/>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a:p>
        </p:txBody>
      </p:sp>
      <p:sp>
        <p:nvSpPr>
          <p:cNvPr id="13" name="Shape 10"/>
          <p:cNvSpPr/>
          <p:nvPr/>
        </p:nvSpPr>
        <p:spPr>
          <a:xfrm>
            <a:off x="3749040" y="2240280"/>
            <a:ext cx="73152" cy="1097280"/>
          </a:xfrm>
          <a:prstGeom prst="rect">
            <a:avLst/>
          </a:prstGeom>
          <a:solidFill>
            <a:srgbClr val="1A5276"/>
          </a:solidFill>
          <a:ln w="12700">
            <a:solidFill>
              <a:srgbClr val="1A5276"/>
            </a:solidFill>
            <a:prstDash val="solid"/>
          </a:ln>
        </p:spPr>
        <p:txBody>
          <a:bodyPr/>
          <a:lstStyle/>
          <a:p>
            <a:endParaRPr lang="en-US"/>
          </a:p>
        </p:txBody>
      </p:sp>
      <p:sp>
        <p:nvSpPr>
          <p:cNvPr id="14" name="Shape 11"/>
          <p:cNvSpPr/>
          <p:nvPr/>
        </p:nvSpPr>
        <p:spPr>
          <a:xfrm>
            <a:off x="3840480" y="2331720"/>
            <a:ext cx="320040" cy="320040"/>
          </a:xfrm>
          <a:prstGeom prst="ellipse">
            <a:avLst/>
          </a:prstGeom>
          <a:solidFill>
            <a:srgbClr val="1A5276"/>
          </a:solidFill>
          <a:ln w="12700">
            <a:solidFill>
              <a:srgbClr val="1A5276"/>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5" name="Text 12"/>
          <p:cNvSpPr/>
          <p:nvPr/>
        </p:nvSpPr>
        <p:spPr>
          <a:xfrm>
            <a:off x="3840480" y="2331720"/>
            <a:ext cx="320040" cy="320040"/>
          </a:xfrm>
          <a:prstGeom prst="rect">
            <a:avLst/>
          </a:prstGeom>
          <a:noFill/>
          <a:ln/>
        </p:spPr>
        <p:txBody>
          <a:bodyPr wrap="square" lIns="0" tIns="0" rIns="0" bIns="0" rtlCol="0" anchor="ctr"/>
          <a:lstStyle/>
          <a:p>
            <a:pPr marL="0" indent="0" algn="ctr">
              <a:buNone/>
            </a:pPr>
            <a:r>
              <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rPr>
              <a:t>2</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6" name="Text 13"/>
          <p:cNvSpPr/>
          <p:nvPr/>
        </p:nvSpPr>
        <p:spPr>
          <a:xfrm>
            <a:off x="4251960" y="2331720"/>
            <a:ext cx="4480560" cy="274320"/>
          </a:xfrm>
          <a:prstGeom prst="rect">
            <a:avLst/>
          </a:prstGeom>
          <a:noFill/>
          <a:ln/>
        </p:spPr>
        <p:txBody>
          <a:bodyPr wrap="square" lIns="0" tIns="0" rIns="0" bIns="0" rtlCol="0" anchor="ctr"/>
          <a:lstStyle/>
          <a:p>
            <a:pPr marL="0" indent="0">
              <a:buNone/>
            </a:pPr>
            <a:r>
              <a:rPr lang="en-US" sz="1600" b="1" dirty="0">
                <a:solidFill>
                  <a:srgbClr val="1A5276"/>
                </a:solidFill>
                <a:latin typeface="Tahoma" panose="020B0604030504040204" pitchFamily="34" charset="0"/>
                <a:ea typeface="Tahoma" panose="020B0604030504040204" pitchFamily="34" charset="0"/>
                <a:cs typeface="Tahoma" panose="020B0604030504040204" pitchFamily="34" charset="0"/>
              </a:rPr>
              <a:t>Waterproof Plumage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7" name="Text 14"/>
          <p:cNvSpPr/>
          <p:nvPr/>
        </p:nvSpPr>
        <p:spPr>
          <a:xfrm>
            <a:off x="3886200" y="2651760"/>
            <a:ext cx="4846320" cy="594360"/>
          </a:xfrm>
          <a:prstGeom prst="rect">
            <a:avLst/>
          </a:prstGeom>
          <a:noFill/>
          <a:ln/>
        </p:spPr>
        <p:txBody>
          <a:bodyPr wrap="square" lIns="0" tIns="0" rIns="0" bIns="0" rtlCol="0" anchor="t"/>
          <a:lstStyle/>
          <a:p>
            <a:pPr marL="0" indent="0">
              <a:buNone/>
            </a:pPr>
            <a:r>
              <a:rPr lang="en-US" sz="1100" dirty="0">
                <a:solidFill>
                  <a:srgbClr val="1A1A2E"/>
                </a:solidFill>
                <a:latin typeface="Tahoma" panose="020B0604030504040204" pitchFamily="34" charset="0"/>
                <a:ea typeface="Tahoma" panose="020B0604030504040204" pitchFamily="34" charset="0"/>
                <a:cs typeface="Tahoma" panose="020B0604030504040204" pitchFamily="34" charset="0"/>
              </a:rPr>
              <a:t>Preen-gland oil coats feathers, preventing soaking. Maintains thermal insulation and water balance even when wet , key homeostatic function in a humid climate.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8" name="Shape 15"/>
          <p:cNvSpPr/>
          <p:nvPr/>
        </p:nvSpPr>
        <p:spPr>
          <a:xfrm>
            <a:off x="3749040" y="3474720"/>
            <a:ext cx="5120640" cy="1097280"/>
          </a:xfrm>
          <a:prstGeom prst="rect">
            <a:avLst/>
          </a:prstGeom>
          <a:solidFill>
            <a:srgbClr val="EBF5FB"/>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a:p>
        </p:txBody>
      </p:sp>
      <p:sp>
        <p:nvSpPr>
          <p:cNvPr id="19" name="Shape 16"/>
          <p:cNvSpPr/>
          <p:nvPr/>
        </p:nvSpPr>
        <p:spPr>
          <a:xfrm>
            <a:off x="3749040" y="3474720"/>
            <a:ext cx="73152" cy="1097280"/>
          </a:xfrm>
          <a:prstGeom prst="rect">
            <a:avLst/>
          </a:prstGeom>
          <a:solidFill>
            <a:srgbClr val="1E8449"/>
          </a:solidFill>
          <a:ln w="12700">
            <a:solidFill>
              <a:srgbClr val="1E8449"/>
            </a:solidFill>
            <a:prstDash val="solid"/>
          </a:ln>
        </p:spPr>
        <p:txBody>
          <a:bodyPr/>
          <a:lstStyle/>
          <a:p>
            <a:endParaRPr lang="en-US"/>
          </a:p>
        </p:txBody>
      </p:sp>
      <p:sp>
        <p:nvSpPr>
          <p:cNvPr id="20" name="Shape 17"/>
          <p:cNvSpPr/>
          <p:nvPr/>
        </p:nvSpPr>
        <p:spPr>
          <a:xfrm>
            <a:off x="3840480" y="3566160"/>
            <a:ext cx="320040" cy="320040"/>
          </a:xfrm>
          <a:prstGeom prst="ellipse">
            <a:avLst/>
          </a:prstGeom>
          <a:solidFill>
            <a:srgbClr val="1E8449"/>
          </a:solidFill>
          <a:ln w="12700">
            <a:solidFill>
              <a:srgbClr val="1E8449"/>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1" name="Text 18"/>
          <p:cNvSpPr/>
          <p:nvPr/>
        </p:nvSpPr>
        <p:spPr>
          <a:xfrm>
            <a:off x="3840480" y="3566160"/>
            <a:ext cx="320040" cy="320040"/>
          </a:xfrm>
          <a:prstGeom prst="rect">
            <a:avLst/>
          </a:prstGeom>
          <a:noFill/>
          <a:ln/>
        </p:spPr>
        <p:txBody>
          <a:bodyPr wrap="square" lIns="0" tIns="0" rIns="0" bIns="0" rtlCol="0" anchor="ctr"/>
          <a:lstStyle/>
          <a:p>
            <a:pPr marL="0" indent="0" algn="ctr">
              <a:buNone/>
            </a:pPr>
            <a:r>
              <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rPr>
              <a:t>3</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2" name="Text 19"/>
          <p:cNvSpPr/>
          <p:nvPr/>
        </p:nvSpPr>
        <p:spPr>
          <a:xfrm>
            <a:off x="4251960" y="3566160"/>
            <a:ext cx="4480560" cy="274320"/>
          </a:xfrm>
          <a:prstGeom prst="rect">
            <a:avLst/>
          </a:prstGeom>
          <a:noFill/>
          <a:ln/>
        </p:spPr>
        <p:txBody>
          <a:bodyPr wrap="square" lIns="0" tIns="0" rIns="0" bIns="0" rtlCol="0" anchor="ctr"/>
          <a:lstStyle/>
          <a:p>
            <a:pPr marL="0" indent="0">
              <a:buNone/>
            </a:pPr>
            <a:r>
              <a:rPr lang="en-US" sz="1600" b="1" dirty="0">
                <a:solidFill>
                  <a:srgbClr val="1E8449"/>
                </a:solidFill>
                <a:latin typeface="Tahoma" panose="020B0604030504040204" pitchFamily="34" charset="0"/>
                <a:ea typeface="Tahoma" panose="020B0604030504040204" pitchFamily="34" charset="0"/>
                <a:cs typeface="Tahoma" panose="020B0604030504040204" pitchFamily="34" charset="0"/>
              </a:rPr>
              <a:t>Lamellate Bill - Digestive Adaptation</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20"/>
          <p:cNvSpPr/>
          <p:nvPr/>
        </p:nvSpPr>
        <p:spPr>
          <a:xfrm>
            <a:off x="3886200" y="3886200"/>
            <a:ext cx="4846320" cy="594360"/>
          </a:xfrm>
          <a:prstGeom prst="rect">
            <a:avLst/>
          </a:prstGeom>
          <a:noFill/>
          <a:ln/>
        </p:spPr>
        <p:txBody>
          <a:bodyPr wrap="square" lIns="0" tIns="0" rIns="0" bIns="0" rtlCol="0" anchor="t"/>
          <a:lstStyle/>
          <a:p>
            <a:pPr marL="0" indent="0">
              <a:buNone/>
            </a:pPr>
            <a:r>
              <a:rPr lang="en-US" sz="1100" dirty="0">
                <a:solidFill>
                  <a:srgbClr val="1A1A2E"/>
                </a:solidFill>
                <a:latin typeface="Tahoma" panose="020B0604030504040204" pitchFamily="34" charset="0"/>
                <a:ea typeface="Tahoma" panose="020B0604030504040204" pitchFamily="34" charset="0"/>
                <a:cs typeface="Tahoma" panose="020B0604030504040204" pitchFamily="34" charset="0"/>
              </a:rPr>
              <a:t>Comb-like plates (lamellae) filter algae, invertebrates, and detritus from water , an omnivorous digestive adaptation enabling flexible foraging in a human-altered environment.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4" name="Text 21"/>
          <p:cNvSpPr/>
          <p:nvPr/>
        </p:nvSpPr>
        <p:spPr>
          <a:xfrm>
            <a:off x="274320" y="4754880"/>
            <a:ext cx="3200400" cy="274320"/>
          </a:xfrm>
          <a:prstGeom prst="rect">
            <a:avLst/>
          </a:prstGeom>
          <a:noFill/>
          <a:ln/>
        </p:spPr>
        <p:txBody>
          <a:bodyPr wrap="square" lIns="0" tIns="0" rIns="0" bIns="0" rtlCol="0" anchor="ctr"/>
          <a:lstStyle/>
          <a:p>
            <a:pPr marL="0" indent="0" algn="ctr">
              <a:buNone/>
            </a:pPr>
            <a:r>
              <a:rPr lang="en-US" sz="850" i="1" dirty="0">
                <a:solidFill>
                  <a:srgbClr val="888888"/>
                </a:solidFill>
                <a:latin typeface="Calibri" pitchFamily="34" charset="0"/>
                <a:ea typeface="Calibri" pitchFamily="34" charset="-122"/>
                <a:cs typeface="Calibri" pitchFamily="34" charset="-120"/>
              </a:rPr>
              <a:t>Figure 1: Muscovy Duck on campus sidewalk — SU A&amp;M College</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868680"/>
          </a:xfrm>
          <a:prstGeom prst="rect">
            <a:avLst/>
          </a:prstGeom>
          <a:solidFill>
            <a:srgbClr val="922B21"/>
          </a:solidFill>
          <a:ln w="12700">
            <a:solidFill>
              <a:srgbClr val="922B21"/>
            </a:solidFill>
            <a:prstDash val="solid"/>
          </a:ln>
        </p:spPr>
        <p:txBody>
          <a:bodyPr/>
          <a:lstStyle/>
          <a:p>
            <a:endParaRPr lang="en-US"/>
          </a:p>
        </p:txBody>
      </p:sp>
      <p:sp>
        <p:nvSpPr>
          <p:cNvPr id="3" name="Text 1"/>
          <p:cNvSpPr/>
          <p:nvPr/>
        </p:nvSpPr>
        <p:spPr>
          <a:xfrm>
            <a:off x="320040" y="73152"/>
            <a:ext cx="6858000" cy="457200"/>
          </a:xfrm>
          <a:prstGeom prst="rect">
            <a:avLst/>
          </a:prstGeom>
          <a:noFill/>
          <a:ln/>
        </p:spPr>
        <p:txBody>
          <a:bodyPr wrap="square" lIns="0" tIns="0" rIns="0" bIns="0" rtlCol="0" anchor="ctr"/>
          <a:lstStyle/>
          <a:p>
            <a:pPr marL="0" indent="0">
              <a:buNone/>
            </a:pPr>
            <a:r>
              <a:rPr lang="en-US" sz="2400" b="1" dirty="0">
                <a:solidFill>
                  <a:srgbClr val="FFFFFF"/>
                </a:solidFill>
                <a:latin typeface="Georgia" pitchFamily="34" charset="0"/>
                <a:ea typeface="Georgia" pitchFamily="34" charset="-122"/>
                <a:cs typeface="Georgia" pitchFamily="34" charset="-120"/>
              </a:rPr>
              <a:t>Animal 2 — Red Swamp Crawfish</a:t>
            </a:r>
            <a:endParaRPr lang="en-US" sz="2400" dirty="0"/>
          </a:p>
        </p:txBody>
      </p:sp>
      <p:sp>
        <p:nvSpPr>
          <p:cNvPr id="4" name="Text 2"/>
          <p:cNvSpPr/>
          <p:nvPr/>
        </p:nvSpPr>
        <p:spPr>
          <a:xfrm>
            <a:off x="320040" y="548640"/>
            <a:ext cx="8503920" cy="256032"/>
          </a:xfrm>
          <a:prstGeom prst="rect">
            <a:avLst/>
          </a:prstGeom>
          <a:noFill/>
          <a:ln/>
        </p:spPr>
        <p:txBody>
          <a:bodyPr wrap="square" lIns="0" tIns="0" rIns="0" bIns="0" rtlCol="0" anchor="ctr"/>
          <a:lstStyle/>
          <a:p>
            <a:pPr marL="0" indent="0">
              <a:buNone/>
            </a:pPr>
            <a:r>
              <a:rPr lang="en-US" sz="1000" i="1" dirty="0">
                <a:solidFill>
                  <a:srgbClr val="F1948A"/>
                </a:solidFill>
                <a:latin typeface="Calibri" pitchFamily="34" charset="0"/>
                <a:ea typeface="Calibri" pitchFamily="34" charset="-122"/>
                <a:cs typeface="Calibri" pitchFamily="34" charset="-120"/>
              </a:rPr>
              <a:t>Procambarus clarkii  ·  Caught near campus waterway — a Louisiana ecological &amp; culinary icon</a:t>
            </a:r>
            <a:endParaRPr lang="en-US" sz="1000" dirty="0"/>
          </a:p>
        </p:txBody>
      </p:sp>
      <p:pic>
        <p:nvPicPr>
          <p:cNvPr id="5" name="Image 0" descr="preencoded.png"/>
          <p:cNvPicPr>
            <a:picLocks noChangeAspect="1"/>
          </p:cNvPicPr>
          <p:nvPr/>
        </p:nvPicPr>
        <p:blipFill>
          <a:blip r:embed="rId3"/>
          <a:srcRect/>
          <a:stretch/>
        </p:blipFill>
        <p:spPr>
          <a:xfrm>
            <a:off x="274320" y="1005840"/>
            <a:ext cx="3200400" cy="3749040"/>
          </a:xfrm>
          <a:prstGeom prst="rect">
            <a:avLst/>
          </a:prstGeom>
        </p:spPr>
      </p:pic>
      <p:sp>
        <p:nvSpPr>
          <p:cNvPr id="6" name="Shape 3"/>
          <p:cNvSpPr/>
          <p:nvPr/>
        </p:nvSpPr>
        <p:spPr>
          <a:xfrm>
            <a:off x="3749040" y="1005840"/>
            <a:ext cx="5120640" cy="1097280"/>
          </a:xfrm>
          <a:prstGeom prst="rect">
            <a:avLst/>
          </a:prstGeom>
          <a:solidFill>
            <a:srgbClr val="FDF2F8"/>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a:p>
        </p:txBody>
      </p:sp>
      <p:sp>
        <p:nvSpPr>
          <p:cNvPr id="7" name="Shape 4"/>
          <p:cNvSpPr/>
          <p:nvPr/>
        </p:nvSpPr>
        <p:spPr>
          <a:xfrm>
            <a:off x="3749040" y="1005840"/>
            <a:ext cx="73152" cy="1097280"/>
          </a:xfrm>
          <a:prstGeom prst="rect">
            <a:avLst/>
          </a:prstGeom>
          <a:solidFill>
            <a:srgbClr val="7B241C"/>
          </a:solidFill>
          <a:ln w="12700">
            <a:solidFill>
              <a:srgbClr val="7B241C"/>
            </a:solidFill>
            <a:prstDash val="solid"/>
          </a:ln>
        </p:spPr>
        <p:txBody>
          <a:bodyPr/>
          <a:lstStyle/>
          <a:p>
            <a:endParaRPr lang="en-US"/>
          </a:p>
        </p:txBody>
      </p:sp>
      <p:sp>
        <p:nvSpPr>
          <p:cNvPr id="8" name="Shape 5"/>
          <p:cNvSpPr/>
          <p:nvPr/>
        </p:nvSpPr>
        <p:spPr>
          <a:xfrm>
            <a:off x="3840480" y="1097280"/>
            <a:ext cx="320040" cy="320040"/>
          </a:xfrm>
          <a:prstGeom prst="ellipse">
            <a:avLst/>
          </a:prstGeom>
          <a:solidFill>
            <a:srgbClr val="7B241C"/>
          </a:solidFill>
          <a:ln w="12700">
            <a:solidFill>
              <a:srgbClr val="7B241C"/>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9" name="Text 6"/>
          <p:cNvSpPr/>
          <p:nvPr/>
        </p:nvSpPr>
        <p:spPr>
          <a:xfrm>
            <a:off x="3840480" y="1097280"/>
            <a:ext cx="320040" cy="320040"/>
          </a:xfrm>
          <a:prstGeom prst="rect">
            <a:avLst/>
          </a:prstGeom>
          <a:noFill/>
          <a:ln/>
        </p:spPr>
        <p:txBody>
          <a:bodyPr wrap="square" lIns="0" tIns="0" rIns="0" bIns="0" rtlCol="0" anchor="ctr"/>
          <a:lstStyle/>
          <a:p>
            <a:pPr marL="0" indent="0" algn="ctr">
              <a:buNone/>
            </a:pPr>
            <a:r>
              <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rPr>
              <a:t>1</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0" name="Text 7"/>
          <p:cNvSpPr/>
          <p:nvPr/>
        </p:nvSpPr>
        <p:spPr>
          <a:xfrm>
            <a:off x="4251960" y="1097280"/>
            <a:ext cx="4480560" cy="274320"/>
          </a:xfrm>
          <a:prstGeom prst="rect">
            <a:avLst/>
          </a:prstGeom>
          <a:noFill/>
          <a:ln/>
        </p:spPr>
        <p:txBody>
          <a:bodyPr wrap="square" lIns="0" tIns="0" rIns="0" bIns="0" rtlCol="0" anchor="ctr"/>
          <a:lstStyle/>
          <a:p>
            <a:pPr marL="0" indent="0">
              <a:buNone/>
            </a:pPr>
            <a:r>
              <a:rPr lang="en-US" sz="1600" b="1" dirty="0">
                <a:solidFill>
                  <a:srgbClr val="7B241C"/>
                </a:solidFill>
                <a:latin typeface="Tahoma" panose="020B0604030504040204" pitchFamily="34" charset="0"/>
                <a:ea typeface="Tahoma" panose="020B0604030504040204" pitchFamily="34" charset="0"/>
                <a:cs typeface="Tahoma" panose="020B0604030504040204" pitchFamily="34" charset="0"/>
              </a:rPr>
              <a:t>Chitinous Exoskeleton</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1" name="Text 8"/>
          <p:cNvSpPr/>
          <p:nvPr/>
        </p:nvSpPr>
        <p:spPr>
          <a:xfrm>
            <a:off x="3886200" y="1417320"/>
            <a:ext cx="4846320" cy="594360"/>
          </a:xfrm>
          <a:prstGeom prst="rect">
            <a:avLst/>
          </a:prstGeom>
          <a:noFill/>
          <a:ln/>
        </p:spPr>
        <p:txBody>
          <a:bodyPr wrap="square" lIns="0" tIns="0" rIns="0" bIns="0" rtlCol="0" anchor="t"/>
          <a:lstStyle/>
          <a:p>
            <a:pPr marL="0" indent="0">
              <a:buNone/>
            </a:pPr>
            <a:r>
              <a:rPr lang="en-US" sz="1100" dirty="0">
                <a:solidFill>
                  <a:srgbClr val="1A1A2E"/>
                </a:solidFill>
                <a:latin typeface="Tahoma" panose="020B0604030504040204" pitchFamily="34" charset="0"/>
                <a:ea typeface="Tahoma" panose="020B0604030504040204" pitchFamily="34" charset="0"/>
                <a:cs typeface="Tahoma" panose="020B0604030504040204" pitchFamily="34" charset="0"/>
              </a:rPr>
              <a:t>Hard shell prevents water loss through the body wall , critical for surviving Louisiana's seasonal droughts when crawfish burrow into mud. Behavioral + physiological homeostasis combined.</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2" name="Shape 9"/>
          <p:cNvSpPr/>
          <p:nvPr/>
        </p:nvSpPr>
        <p:spPr>
          <a:xfrm>
            <a:off x="3749040" y="2240280"/>
            <a:ext cx="5120640" cy="1097280"/>
          </a:xfrm>
          <a:prstGeom prst="rect">
            <a:avLst/>
          </a:prstGeom>
          <a:solidFill>
            <a:srgbClr val="FDF2F8"/>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a:p>
        </p:txBody>
      </p:sp>
      <p:sp>
        <p:nvSpPr>
          <p:cNvPr id="13" name="Shape 10"/>
          <p:cNvSpPr/>
          <p:nvPr/>
        </p:nvSpPr>
        <p:spPr>
          <a:xfrm>
            <a:off x="3749040" y="2240280"/>
            <a:ext cx="73152" cy="1097280"/>
          </a:xfrm>
          <a:prstGeom prst="rect">
            <a:avLst/>
          </a:prstGeom>
          <a:solidFill>
            <a:srgbClr val="922B21"/>
          </a:solidFill>
          <a:ln w="12700">
            <a:solidFill>
              <a:srgbClr val="922B21"/>
            </a:solidFill>
            <a:prstDash val="solid"/>
          </a:ln>
        </p:spPr>
        <p:txBody>
          <a:bodyPr/>
          <a:lstStyle/>
          <a:p>
            <a:endParaRPr lang="en-US"/>
          </a:p>
        </p:txBody>
      </p:sp>
      <p:sp>
        <p:nvSpPr>
          <p:cNvPr id="14" name="Shape 11"/>
          <p:cNvSpPr/>
          <p:nvPr/>
        </p:nvSpPr>
        <p:spPr>
          <a:xfrm>
            <a:off x="3840480" y="2331720"/>
            <a:ext cx="320040" cy="320040"/>
          </a:xfrm>
          <a:prstGeom prst="ellipse">
            <a:avLst/>
          </a:prstGeom>
          <a:solidFill>
            <a:srgbClr val="922B21"/>
          </a:solidFill>
          <a:ln w="12700">
            <a:solidFill>
              <a:srgbClr val="922B21"/>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5" name="Text 12"/>
          <p:cNvSpPr/>
          <p:nvPr/>
        </p:nvSpPr>
        <p:spPr>
          <a:xfrm>
            <a:off x="3840480" y="2331720"/>
            <a:ext cx="320040" cy="320040"/>
          </a:xfrm>
          <a:prstGeom prst="rect">
            <a:avLst/>
          </a:prstGeom>
          <a:noFill/>
          <a:ln/>
        </p:spPr>
        <p:txBody>
          <a:bodyPr wrap="square" lIns="0" tIns="0" rIns="0" bIns="0" rtlCol="0" anchor="ctr"/>
          <a:lstStyle/>
          <a:p>
            <a:pPr marL="0" indent="0" algn="ctr">
              <a:buNone/>
            </a:pPr>
            <a:r>
              <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rPr>
              <a:t>2</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6" name="Text 13"/>
          <p:cNvSpPr/>
          <p:nvPr/>
        </p:nvSpPr>
        <p:spPr>
          <a:xfrm>
            <a:off x="4251960" y="2331720"/>
            <a:ext cx="4480560" cy="274320"/>
          </a:xfrm>
          <a:prstGeom prst="rect">
            <a:avLst/>
          </a:prstGeom>
          <a:noFill/>
          <a:ln/>
        </p:spPr>
        <p:txBody>
          <a:bodyPr wrap="square" lIns="0" tIns="0" rIns="0" bIns="0" rtlCol="0" anchor="ctr"/>
          <a:lstStyle/>
          <a:p>
            <a:pPr marL="0" indent="0">
              <a:buNone/>
            </a:pPr>
            <a:r>
              <a:rPr lang="en-US" sz="1600" b="1" dirty="0">
                <a:solidFill>
                  <a:srgbClr val="922B21"/>
                </a:solidFill>
                <a:latin typeface="Tahoma" panose="020B0604030504040204" pitchFamily="34" charset="0"/>
                <a:ea typeface="Tahoma" panose="020B0604030504040204" pitchFamily="34" charset="0"/>
                <a:cs typeface="Tahoma" panose="020B0604030504040204" pitchFamily="34" charset="0"/>
              </a:rPr>
              <a:t>Gill + Air-Breathing Ability</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7" name="Text 14"/>
          <p:cNvSpPr/>
          <p:nvPr/>
        </p:nvSpPr>
        <p:spPr>
          <a:xfrm>
            <a:off x="3886200" y="2651760"/>
            <a:ext cx="4846320" cy="594360"/>
          </a:xfrm>
          <a:prstGeom prst="rect">
            <a:avLst/>
          </a:prstGeom>
          <a:noFill/>
          <a:ln/>
        </p:spPr>
        <p:txBody>
          <a:bodyPr wrap="square" lIns="0" tIns="0" rIns="0" bIns="0" rtlCol="0" anchor="t"/>
          <a:lstStyle/>
          <a:p>
            <a:pPr marL="0" indent="0">
              <a:buNone/>
            </a:pPr>
            <a:r>
              <a:rPr lang="en-US" sz="1100" dirty="0">
                <a:solidFill>
                  <a:srgbClr val="1A1A2E"/>
                </a:solidFill>
                <a:latin typeface="Tahoma" panose="020B0604030504040204" pitchFamily="34" charset="0"/>
                <a:ea typeface="Tahoma" panose="020B0604030504040204" pitchFamily="34" charset="0"/>
                <a:cs typeface="Tahoma" panose="020B0604030504040204" pitchFamily="34" charset="0"/>
              </a:rPr>
              <a:t>Feathery gills extract dissolved O₂ from water. Moist gill surfaces also allow brief air-breathing while burrowing, flexibility for fluctuating wetland O₂ levels linked to algal blooms (Module 2).</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8" name="Shape 15"/>
          <p:cNvSpPr/>
          <p:nvPr/>
        </p:nvSpPr>
        <p:spPr>
          <a:xfrm>
            <a:off x="3749040" y="3474720"/>
            <a:ext cx="5120640" cy="1097280"/>
          </a:xfrm>
          <a:prstGeom prst="rect">
            <a:avLst/>
          </a:prstGeom>
          <a:solidFill>
            <a:srgbClr val="FDF2F8"/>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a:p>
        </p:txBody>
      </p:sp>
      <p:sp>
        <p:nvSpPr>
          <p:cNvPr id="19" name="Shape 16"/>
          <p:cNvSpPr/>
          <p:nvPr/>
        </p:nvSpPr>
        <p:spPr>
          <a:xfrm>
            <a:off x="3749040" y="3474720"/>
            <a:ext cx="73152" cy="1097280"/>
          </a:xfrm>
          <a:prstGeom prst="rect">
            <a:avLst/>
          </a:prstGeom>
          <a:solidFill>
            <a:srgbClr val="CB4335"/>
          </a:solidFill>
          <a:ln w="12700">
            <a:solidFill>
              <a:srgbClr val="CB4335"/>
            </a:solidFill>
            <a:prstDash val="solid"/>
          </a:ln>
        </p:spPr>
        <p:txBody>
          <a:bodyPr/>
          <a:lstStyle/>
          <a:p>
            <a:endParaRPr lang="en-US"/>
          </a:p>
        </p:txBody>
      </p:sp>
      <p:sp>
        <p:nvSpPr>
          <p:cNvPr id="20" name="Shape 17"/>
          <p:cNvSpPr/>
          <p:nvPr/>
        </p:nvSpPr>
        <p:spPr>
          <a:xfrm>
            <a:off x="3840480" y="3566160"/>
            <a:ext cx="320040" cy="320040"/>
          </a:xfrm>
          <a:prstGeom prst="ellipse">
            <a:avLst/>
          </a:prstGeom>
          <a:solidFill>
            <a:srgbClr val="CB4335"/>
          </a:solidFill>
          <a:ln w="12700">
            <a:solidFill>
              <a:srgbClr val="CB4335"/>
            </a:solidFill>
            <a:prstDash val="solid"/>
          </a:ln>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21" name="Text 18"/>
          <p:cNvSpPr/>
          <p:nvPr/>
        </p:nvSpPr>
        <p:spPr>
          <a:xfrm>
            <a:off x="3840480" y="3566160"/>
            <a:ext cx="320040" cy="320040"/>
          </a:xfrm>
          <a:prstGeom prst="rect">
            <a:avLst/>
          </a:prstGeom>
          <a:noFill/>
          <a:ln/>
        </p:spPr>
        <p:txBody>
          <a:bodyPr wrap="square" lIns="0" tIns="0" rIns="0" bIns="0" rtlCol="0" anchor="ctr"/>
          <a:lstStyle/>
          <a:p>
            <a:pPr marL="0" indent="0" algn="ctr">
              <a:buNone/>
            </a:pPr>
            <a:r>
              <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rPr>
              <a:t>3</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2" name="Text 19"/>
          <p:cNvSpPr/>
          <p:nvPr/>
        </p:nvSpPr>
        <p:spPr>
          <a:xfrm>
            <a:off x="4251960" y="3566160"/>
            <a:ext cx="4480560" cy="274320"/>
          </a:xfrm>
          <a:prstGeom prst="rect">
            <a:avLst/>
          </a:prstGeom>
          <a:noFill/>
          <a:ln/>
        </p:spPr>
        <p:txBody>
          <a:bodyPr wrap="square" lIns="0" tIns="0" rIns="0" bIns="0" rtlCol="0" anchor="ctr"/>
          <a:lstStyle/>
          <a:p>
            <a:pPr marL="0" indent="0">
              <a:buNone/>
            </a:pPr>
            <a:r>
              <a:rPr lang="en-US" sz="1600" b="1" dirty="0">
                <a:solidFill>
                  <a:srgbClr val="CB4335"/>
                </a:solidFill>
                <a:latin typeface="Tahoma" panose="020B0604030504040204" pitchFamily="34" charset="0"/>
                <a:ea typeface="Tahoma" panose="020B0604030504040204" pitchFamily="34" charset="0"/>
                <a:cs typeface="Tahoma" panose="020B0604030504040204" pitchFamily="34" charset="0"/>
              </a:rPr>
              <a:t>Large Chelipeds — Omnivorous Feeding</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20"/>
          <p:cNvSpPr/>
          <p:nvPr/>
        </p:nvSpPr>
        <p:spPr>
          <a:xfrm>
            <a:off x="3886200" y="3886200"/>
            <a:ext cx="4846320" cy="594360"/>
          </a:xfrm>
          <a:prstGeom prst="rect">
            <a:avLst/>
          </a:prstGeom>
          <a:noFill/>
          <a:ln/>
        </p:spPr>
        <p:txBody>
          <a:bodyPr wrap="square" lIns="0" tIns="0" rIns="0" bIns="0" rtlCol="0" anchor="t"/>
          <a:lstStyle/>
          <a:p>
            <a:pPr marL="0" indent="0">
              <a:buNone/>
            </a:pPr>
            <a:r>
              <a:rPr lang="en-US" sz="1100" dirty="0">
                <a:solidFill>
                  <a:srgbClr val="1A1A2E"/>
                </a:solidFill>
                <a:latin typeface="Tahoma" panose="020B0604030504040204" pitchFamily="34" charset="0"/>
                <a:ea typeface="Tahoma" panose="020B0604030504040204" pitchFamily="34" charset="0"/>
                <a:cs typeface="Tahoma" panose="020B0604030504040204" pitchFamily="34" charset="0"/>
              </a:rPr>
              <a:t>Enlarged claws capture and process plant matter, detritus, and invertebrates. As detritivores, crawfish feed on the very algae documented in the campus pond in Module 2, connecting organism to ecosystem.</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4" name="Text 21"/>
          <p:cNvSpPr/>
          <p:nvPr/>
        </p:nvSpPr>
        <p:spPr>
          <a:xfrm>
            <a:off x="274320" y="4754880"/>
            <a:ext cx="3200400" cy="274320"/>
          </a:xfrm>
          <a:prstGeom prst="rect">
            <a:avLst/>
          </a:prstGeom>
          <a:noFill/>
          <a:ln/>
        </p:spPr>
        <p:txBody>
          <a:bodyPr wrap="square" lIns="0" tIns="0" rIns="0" bIns="0" rtlCol="0" anchor="ctr"/>
          <a:lstStyle/>
          <a:p>
            <a:pPr marL="0" indent="0" algn="ctr">
              <a:buNone/>
            </a:pPr>
            <a:r>
              <a:rPr lang="en-US" sz="850" i="1" dirty="0">
                <a:latin typeface="Calibri" pitchFamily="34" charset="0"/>
                <a:ea typeface="Calibri" pitchFamily="34" charset="-122"/>
                <a:cs typeface="Calibri" pitchFamily="34" charset="-120"/>
              </a:rPr>
              <a:t>Figure 2: Red Swamp Crawfish near campus waterway</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868680"/>
          </a:xfrm>
          <a:prstGeom prst="rect">
            <a:avLst/>
          </a:prstGeom>
          <a:solidFill>
            <a:srgbClr val="1E8449"/>
          </a:solidFill>
          <a:ln w="12700">
            <a:solidFill>
              <a:srgbClr val="1E8449"/>
            </a:solidFill>
            <a:prstDash val="solid"/>
          </a:ln>
        </p:spPr>
        <p:txBody>
          <a:bodyPr/>
          <a:lstStyle/>
          <a:p>
            <a:endParaRPr lang="en-US"/>
          </a:p>
        </p:txBody>
      </p:sp>
      <p:sp>
        <p:nvSpPr>
          <p:cNvPr id="3" name="Text 1"/>
          <p:cNvSpPr/>
          <p:nvPr/>
        </p:nvSpPr>
        <p:spPr>
          <a:xfrm>
            <a:off x="320040" y="73152"/>
            <a:ext cx="6400800" cy="457200"/>
          </a:xfrm>
          <a:prstGeom prst="rect">
            <a:avLst/>
          </a:prstGeom>
          <a:noFill/>
          <a:ln/>
        </p:spPr>
        <p:txBody>
          <a:bodyPr wrap="square" lIns="0" tIns="0" rIns="0" bIns="0" rtlCol="0" anchor="ctr"/>
          <a:lstStyle/>
          <a:p>
            <a:pPr marL="0" indent="0">
              <a:buNone/>
            </a:pPr>
            <a:r>
              <a:rPr lang="en-US" sz="2400" b="1" dirty="0">
                <a:solidFill>
                  <a:srgbClr val="FFFFFF"/>
                </a:solidFill>
                <a:latin typeface="Georgia" pitchFamily="34" charset="0"/>
                <a:ea typeface="Georgia" pitchFamily="34" charset="-122"/>
                <a:cs typeface="Georgia" pitchFamily="34" charset="-120"/>
              </a:rPr>
              <a:t>Animal 3 — Pygmy Goat</a:t>
            </a:r>
            <a:endParaRPr lang="en-US" sz="2400" dirty="0"/>
          </a:p>
        </p:txBody>
      </p:sp>
      <p:sp>
        <p:nvSpPr>
          <p:cNvPr id="4" name="Text 2"/>
          <p:cNvSpPr/>
          <p:nvPr/>
        </p:nvSpPr>
        <p:spPr>
          <a:xfrm>
            <a:off x="320040" y="548640"/>
            <a:ext cx="8503920" cy="256032"/>
          </a:xfrm>
          <a:prstGeom prst="rect">
            <a:avLst/>
          </a:prstGeom>
          <a:noFill/>
          <a:ln/>
        </p:spPr>
        <p:txBody>
          <a:bodyPr wrap="square" lIns="0" tIns="0" rIns="0" bIns="0" rtlCol="0" anchor="ctr"/>
          <a:lstStyle/>
          <a:p>
            <a:pPr marL="0" indent="0">
              <a:buNone/>
            </a:pPr>
            <a:r>
              <a:rPr lang="en-US" sz="1000" i="1" dirty="0">
                <a:solidFill>
                  <a:srgbClr val="A9DFBF"/>
                </a:solidFill>
                <a:latin typeface="Calibri" pitchFamily="34" charset="0"/>
                <a:ea typeface="Calibri" pitchFamily="34" charset="-122"/>
                <a:cs typeface="Calibri" pitchFamily="34" charset="-120"/>
              </a:rPr>
              <a:t>Capra aegagrus hircus  ·  With SU Jaguars softball players — campus community connection</a:t>
            </a:r>
            <a:endParaRPr lang="en-US" sz="1000" dirty="0"/>
          </a:p>
        </p:txBody>
      </p:sp>
      <p:pic>
        <p:nvPicPr>
          <p:cNvPr id="5" name="Image 0" descr="preencoded.png"/>
          <p:cNvPicPr>
            <a:picLocks noChangeAspect="1"/>
          </p:cNvPicPr>
          <p:nvPr/>
        </p:nvPicPr>
        <p:blipFill>
          <a:blip r:embed="rId3"/>
          <a:srcRect/>
          <a:stretch/>
        </p:blipFill>
        <p:spPr>
          <a:xfrm>
            <a:off x="274320" y="1005840"/>
            <a:ext cx="3200400" cy="3749040"/>
          </a:xfrm>
          <a:prstGeom prst="rect">
            <a:avLst/>
          </a:prstGeom>
        </p:spPr>
      </p:pic>
      <p:sp>
        <p:nvSpPr>
          <p:cNvPr id="6" name="Shape 3"/>
          <p:cNvSpPr/>
          <p:nvPr/>
        </p:nvSpPr>
        <p:spPr>
          <a:xfrm>
            <a:off x="3749040" y="1005840"/>
            <a:ext cx="5120640" cy="1097280"/>
          </a:xfrm>
          <a:prstGeom prst="rect">
            <a:avLst/>
          </a:prstGeom>
          <a:solidFill>
            <a:srgbClr val="EAFAF1"/>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7" name="Shape 4"/>
          <p:cNvSpPr/>
          <p:nvPr/>
        </p:nvSpPr>
        <p:spPr>
          <a:xfrm>
            <a:off x="3749040" y="1005840"/>
            <a:ext cx="73152" cy="1097280"/>
          </a:xfrm>
          <a:prstGeom prst="rect">
            <a:avLst/>
          </a:prstGeom>
          <a:solidFill>
            <a:srgbClr val="1A5E20"/>
          </a:solidFill>
          <a:ln w="12700">
            <a:solidFill>
              <a:srgbClr val="1A5E20"/>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8" name="Shape 5"/>
          <p:cNvSpPr/>
          <p:nvPr/>
        </p:nvSpPr>
        <p:spPr>
          <a:xfrm>
            <a:off x="3840480" y="1097280"/>
            <a:ext cx="320040" cy="320040"/>
          </a:xfrm>
          <a:prstGeom prst="ellipse">
            <a:avLst/>
          </a:prstGeom>
          <a:solidFill>
            <a:srgbClr val="1A5E20"/>
          </a:solidFill>
          <a:ln w="12700">
            <a:solidFill>
              <a:srgbClr val="1A5E20"/>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9" name="Text 6"/>
          <p:cNvSpPr/>
          <p:nvPr/>
        </p:nvSpPr>
        <p:spPr>
          <a:xfrm>
            <a:off x="3840480" y="1097280"/>
            <a:ext cx="320040" cy="320040"/>
          </a:xfrm>
          <a:prstGeom prst="rect">
            <a:avLst/>
          </a:prstGeom>
          <a:noFill/>
          <a:ln/>
        </p:spPr>
        <p:txBody>
          <a:bodyPr wrap="square" lIns="0" tIns="0" rIns="0" bIns="0" rtlCol="0" anchor="ctr"/>
          <a:lstStyle/>
          <a:p>
            <a:pPr marL="0" indent="0" algn="ctr">
              <a:buNone/>
            </a:pPr>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1</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 7"/>
          <p:cNvSpPr/>
          <p:nvPr/>
        </p:nvSpPr>
        <p:spPr>
          <a:xfrm>
            <a:off x="4251960" y="1097280"/>
            <a:ext cx="4480560" cy="274320"/>
          </a:xfrm>
          <a:prstGeom prst="rect">
            <a:avLst/>
          </a:prstGeom>
          <a:noFill/>
          <a:ln/>
        </p:spPr>
        <p:txBody>
          <a:bodyPr wrap="square" lIns="0" tIns="0" rIns="0" bIns="0" rtlCol="0" anchor="ctr"/>
          <a:lstStyle/>
          <a:p>
            <a:pPr marL="0" indent="0">
              <a:buNone/>
            </a:pPr>
            <a:r>
              <a:rPr lang="en-US" sz="1400" b="1" dirty="0">
                <a:solidFill>
                  <a:srgbClr val="1A5E20"/>
                </a:solidFill>
                <a:latin typeface="Tahoma" panose="020B0604030504040204" pitchFamily="34" charset="0"/>
                <a:ea typeface="Tahoma" panose="020B0604030504040204" pitchFamily="34" charset="0"/>
                <a:cs typeface="Tahoma" panose="020B0604030504040204" pitchFamily="34" charset="0"/>
              </a:rPr>
              <a:t>4-Chamber Ruminant Stomach</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 8"/>
          <p:cNvSpPr/>
          <p:nvPr/>
        </p:nvSpPr>
        <p:spPr>
          <a:xfrm>
            <a:off x="3886200" y="1417320"/>
            <a:ext cx="4846320" cy="594360"/>
          </a:xfrm>
          <a:prstGeom prst="rect">
            <a:avLst/>
          </a:prstGeom>
          <a:noFill/>
          <a:ln/>
        </p:spPr>
        <p:txBody>
          <a:bodyPr wrap="square" lIns="0" tIns="0" rIns="0" bIns="0" rtlCol="0" anchor="t"/>
          <a:lstStyle/>
          <a:p>
            <a:pPr marL="0" indent="0">
              <a:buNone/>
            </a:pPr>
            <a:r>
              <a:rPr lang="en-US" sz="1050" dirty="0">
                <a:solidFill>
                  <a:srgbClr val="1A1A2E"/>
                </a:solidFill>
                <a:latin typeface="Tahoma" panose="020B0604030504040204" pitchFamily="34" charset="0"/>
                <a:ea typeface="Tahoma" panose="020B0604030504040204" pitchFamily="34" charset="0"/>
                <a:cs typeface="Tahoma" panose="020B0604030504040204" pitchFamily="34" charset="0"/>
              </a:rPr>
              <a:t>Rumen, reticulum, omasum and </a:t>
            </a:r>
            <a:r>
              <a:rPr lang="en-US" sz="1050" dirty="0" err="1">
                <a:solidFill>
                  <a:srgbClr val="1A1A2E"/>
                </a:solidFill>
                <a:latin typeface="Tahoma" panose="020B0604030504040204" pitchFamily="34" charset="0"/>
                <a:ea typeface="Tahoma" panose="020B0604030504040204" pitchFamily="34" charset="0"/>
                <a:cs typeface="Tahoma" panose="020B0604030504040204" pitchFamily="34" charset="0"/>
              </a:rPr>
              <a:t>abamasum</a:t>
            </a:r>
            <a:r>
              <a:rPr lang="en-US" sz="1050" dirty="0">
                <a:solidFill>
                  <a:srgbClr val="1A1A2E"/>
                </a:solidFill>
                <a:latin typeface="Tahoma" panose="020B0604030504040204" pitchFamily="34" charset="0"/>
                <a:ea typeface="Tahoma" panose="020B0604030504040204" pitchFamily="34" charset="0"/>
                <a:cs typeface="Tahoma" panose="020B0604030504040204" pitchFamily="34" charset="0"/>
              </a:rPr>
              <a:t> enable the fermentation of the microbes in breaking down cellulose, a substance that can not be digested by most mammals. Gathers as much energy as possible in the variable climate of Louisiana on fibrous vegetation.</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Shape 9"/>
          <p:cNvSpPr/>
          <p:nvPr/>
        </p:nvSpPr>
        <p:spPr>
          <a:xfrm>
            <a:off x="3749040" y="2240280"/>
            <a:ext cx="5120640" cy="1097280"/>
          </a:xfrm>
          <a:prstGeom prst="rect">
            <a:avLst/>
          </a:prstGeom>
          <a:solidFill>
            <a:srgbClr val="EAFAF1"/>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3" name="Shape 10"/>
          <p:cNvSpPr/>
          <p:nvPr/>
        </p:nvSpPr>
        <p:spPr>
          <a:xfrm>
            <a:off x="3749040" y="2240280"/>
            <a:ext cx="73152" cy="1097280"/>
          </a:xfrm>
          <a:prstGeom prst="rect">
            <a:avLst/>
          </a:prstGeom>
          <a:solidFill>
            <a:srgbClr val="1E8449"/>
          </a:solidFill>
          <a:ln w="12700">
            <a:solidFill>
              <a:srgbClr val="1E8449"/>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4" name="Shape 11"/>
          <p:cNvSpPr/>
          <p:nvPr/>
        </p:nvSpPr>
        <p:spPr>
          <a:xfrm>
            <a:off x="3840480" y="2331720"/>
            <a:ext cx="320040" cy="320040"/>
          </a:xfrm>
          <a:prstGeom prst="ellipse">
            <a:avLst/>
          </a:prstGeom>
          <a:solidFill>
            <a:srgbClr val="1E8449"/>
          </a:solidFill>
          <a:ln w="12700">
            <a:solidFill>
              <a:srgbClr val="1E8449"/>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5" name="Text 12"/>
          <p:cNvSpPr/>
          <p:nvPr/>
        </p:nvSpPr>
        <p:spPr>
          <a:xfrm>
            <a:off x="3840480" y="2331720"/>
            <a:ext cx="320040" cy="320040"/>
          </a:xfrm>
          <a:prstGeom prst="rect">
            <a:avLst/>
          </a:prstGeom>
          <a:noFill/>
          <a:ln/>
        </p:spPr>
        <p:txBody>
          <a:bodyPr wrap="square" lIns="0" tIns="0" rIns="0" bIns="0" rtlCol="0" anchor="ctr"/>
          <a:lstStyle/>
          <a:p>
            <a:pPr marL="0" indent="0" algn="ctr">
              <a:buNone/>
            </a:pPr>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2</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6" name="Text 13"/>
          <p:cNvSpPr/>
          <p:nvPr/>
        </p:nvSpPr>
        <p:spPr>
          <a:xfrm>
            <a:off x="4251960" y="2331720"/>
            <a:ext cx="4480560" cy="274320"/>
          </a:xfrm>
          <a:prstGeom prst="rect">
            <a:avLst/>
          </a:prstGeom>
          <a:noFill/>
          <a:ln/>
        </p:spPr>
        <p:txBody>
          <a:bodyPr wrap="square" lIns="0" tIns="0" rIns="0" bIns="0" rtlCol="0" anchor="ctr"/>
          <a:lstStyle/>
          <a:p>
            <a:pPr marL="0" indent="0">
              <a:buNone/>
            </a:pPr>
            <a:r>
              <a:rPr lang="en-US" sz="1400" b="1" dirty="0">
                <a:solidFill>
                  <a:srgbClr val="1E8449"/>
                </a:solidFill>
                <a:latin typeface="Tahoma" panose="020B0604030504040204" pitchFamily="34" charset="0"/>
                <a:ea typeface="Tahoma" panose="020B0604030504040204" pitchFamily="34" charset="0"/>
                <a:cs typeface="Tahoma" panose="020B0604030504040204" pitchFamily="34" charset="0"/>
              </a:rPr>
              <a:t>Panting &amp; Sweating - Evaporative Cooling</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7" name="Text 14"/>
          <p:cNvSpPr/>
          <p:nvPr/>
        </p:nvSpPr>
        <p:spPr>
          <a:xfrm>
            <a:off x="3886200" y="2651760"/>
            <a:ext cx="4846320" cy="594360"/>
          </a:xfrm>
          <a:prstGeom prst="rect">
            <a:avLst/>
          </a:prstGeom>
          <a:noFill/>
          <a:ln/>
        </p:spPr>
        <p:txBody>
          <a:bodyPr wrap="square" lIns="0" tIns="0" rIns="0" bIns="0" rtlCol="0" anchor="t"/>
          <a:lstStyle/>
          <a:p>
            <a:pPr marL="0" indent="0">
              <a:buNone/>
            </a:pPr>
            <a:r>
              <a:rPr lang="en-US" sz="1050" dirty="0">
                <a:solidFill>
                  <a:srgbClr val="1A1A2E"/>
                </a:solidFill>
                <a:latin typeface="Tahoma" panose="020B0604030504040204" pitchFamily="34" charset="0"/>
                <a:ea typeface="Tahoma" panose="020B0604030504040204" pitchFamily="34" charset="0"/>
                <a:cs typeface="Tahoma" panose="020B0604030504040204" pitchFamily="34" charset="0"/>
              </a:rPr>
              <a:t>Goats control the body temperature by sweating the skin and respiratory evaporation (panting). These combined ensure humid Louisiana summers are maintained in homeostasis, as is expected with climate issues as plotted in Module 2.</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18" name="Shape 15"/>
          <p:cNvSpPr/>
          <p:nvPr/>
        </p:nvSpPr>
        <p:spPr>
          <a:xfrm>
            <a:off x="3749040" y="3474720"/>
            <a:ext cx="5120640" cy="1097280"/>
          </a:xfrm>
          <a:prstGeom prst="rect">
            <a:avLst/>
          </a:prstGeom>
          <a:solidFill>
            <a:srgbClr val="EAFAF1"/>
          </a:solidFill>
          <a:ln w="12700">
            <a:solidFill>
              <a:srgbClr val="BDC3C7"/>
            </a:solidFill>
            <a:prstDash val="solid"/>
          </a:ln>
          <a:effectLst>
            <a:outerShdw blurRad="101600" dist="38100" dir="8100000" algn="bl" rotWithShape="0">
              <a:srgbClr val="000000">
                <a:alpha val="12000"/>
              </a:srgbClr>
            </a:outerShdw>
          </a:effectLst>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9" name="Shape 16"/>
          <p:cNvSpPr/>
          <p:nvPr/>
        </p:nvSpPr>
        <p:spPr>
          <a:xfrm>
            <a:off x="3749040" y="3474720"/>
            <a:ext cx="73152" cy="1097280"/>
          </a:xfrm>
          <a:prstGeom prst="rect">
            <a:avLst/>
          </a:prstGeom>
          <a:solidFill>
            <a:srgbClr val="239B56"/>
          </a:solidFill>
          <a:ln w="12700">
            <a:solidFill>
              <a:srgbClr val="239B56"/>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0" name="Shape 17"/>
          <p:cNvSpPr/>
          <p:nvPr/>
        </p:nvSpPr>
        <p:spPr>
          <a:xfrm>
            <a:off x="3840480" y="3566160"/>
            <a:ext cx="320040" cy="320040"/>
          </a:xfrm>
          <a:prstGeom prst="ellipse">
            <a:avLst/>
          </a:prstGeom>
          <a:solidFill>
            <a:srgbClr val="239B56"/>
          </a:solidFill>
          <a:ln w="12700">
            <a:solidFill>
              <a:srgbClr val="239B56"/>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1" name="Text 18"/>
          <p:cNvSpPr/>
          <p:nvPr/>
        </p:nvSpPr>
        <p:spPr>
          <a:xfrm>
            <a:off x="3840480" y="3566160"/>
            <a:ext cx="320040" cy="320040"/>
          </a:xfrm>
          <a:prstGeom prst="rect">
            <a:avLst/>
          </a:prstGeom>
          <a:noFill/>
          <a:ln/>
        </p:spPr>
        <p:txBody>
          <a:bodyPr wrap="square" lIns="0" tIns="0" rIns="0" bIns="0" rtlCol="0" anchor="ctr"/>
          <a:lstStyle/>
          <a:p>
            <a:pPr marL="0" indent="0" algn="ctr">
              <a:buNone/>
            </a:pPr>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3</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2" name="Text 19"/>
          <p:cNvSpPr/>
          <p:nvPr/>
        </p:nvSpPr>
        <p:spPr>
          <a:xfrm>
            <a:off x="4251960" y="3566160"/>
            <a:ext cx="4480560" cy="274320"/>
          </a:xfrm>
          <a:prstGeom prst="rect">
            <a:avLst/>
          </a:prstGeom>
          <a:noFill/>
          <a:ln/>
        </p:spPr>
        <p:txBody>
          <a:bodyPr wrap="square" lIns="0" tIns="0" rIns="0" bIns="0" rtlCol="0" anchor="ctr"/>
          <a:lstStyle/>
          <a:p>
            <a:pPr marL="0" indent="0">
              <a:buNone/>
            </a:pPr>
            <a:r>
              <a:rPr lang="en-US" sz="1400" b="1" dirty="0">
                <a:solidFill>
                  <a:srgbClr val="239B56"/>
                </a:solidFill>
                <a:latin typeface="Tahoma" panose="020B0604030504040204" pitchFamily="34" charset="0"/>
                <a:ea typeface="Tahoma" panose="020B0604030504040204" pitchFamily="34" charset="0"/>
                <a:cs typeface="Tahoma" panose="020B0604030504040204" pitchFamily="34" charset="0"/>
              </a:rPr>
              <a:t>Concentrated Urine - Osmoregulation</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20"/>
          <p:cNvSpPr/>
          <p:nvPr/>
        </p:nvSpPr>
        <p:spPr>
          <a:xfrm>
            <a:off x="3886200" y="3886200"/>
            <a:ext cx="4846320" cy="594360"/>
          </a:xfrm>
          <a:prstGeom prst="rect">
            <a:avLst/>
          </a:prstGeom>
          <a:noFill/>
          <a:ln/>
        </p:spPr>
        <p:txBody>
          <a:bodyPr wrap="square" lIns="0" tIns="0" rIns="0" bIns="0" rtlCol="0" anchor="t"/>
          <a:lstStyle/>
          <a:p>
            <a:pPr marL="0" indent="0">
              <a:buNone/>
            </a:pPr>
            <a:r>
              <a:rPr lang="en-US" sz="1050" dirty="0">
                <a:solidFill>
                  <a:srgbClr val="1A1A2E"/>
                </a:solidFill>
                <a:latin typeface="Tahoma" panose="020B0604030504040204" pitchFamily="34" charset="0"/>
                <a:ea typeface="Tahoma" panose="020B0604030504040204" pitchFamily="34" charset="0"/>
                <a:cs typeface="Tahoma" panose="020B0604030504040204" pitchFamily="34" charset="0"/>
              </a:rPr>
              <a:t>The kidneys are highly efficient as they focus on urine and save water to preserve fluid and electrolyte balance and reduce frequent drinking. A traditional type of renal homeostatic system adapted to warm and seasonally dry conditions.</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24" name="Text 21"/>
          <p:cNvSpPr/>
          <p:nvPr/>
        </p:nvSpPr>
        <p:spPr>
          <a:xfrm>
            <a:off x="274320" y="4754880"/>
            <a:ext cx="3200400" cy="274320"/>
          </a:xfrm>
          <a:prstGeom prst="rect">
            <a:avLst/>
          </a:prstGeom>
          <a:noFill/>
          <a:ln/>
        </p:spPr>
        <p:txBody>
          <a:bodyPr wrap="square" lIns="0" tIns="0" rIns="0" bIns="0" rtlCol="0" anchor="ctr"/>
          <a:lstStyle/>
          <a:p>
            <a:pPr marL="0" indent="0" algn="ctr">
              <a:buNone/>
            </a:pPr>
            <a:r>
              <a:rPr lang="en-US" sz="850" i="1" dirty="0">
                <a:latin typeface="Calibri" pitchFamily="34" charset="0"/>
                <a:ea typeface="Calibri" pitchFamily="34" charset="-122"/>
                <a:cs typeface="Calibri" pitchFamily="34" charset="-120"/>
              </a:rPr>
              <a:t>Figure 3: Pygmy Goat with SU Jaguars softball team</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9F5ED"/>
        </a:solidFill>
        <a:effectLst/>
      </p:bgPr>
    </p:bg>
    <p:spTree>
      <p:nvGrpSpPr>
        <p:cNvPr id="1" name=""/>
        <p:cNvGrpSpPr/>
        <p:nvPr/>
      </p:nvGrpSpPr>
      <p:grpSpPr>
        <a:xfrm>
          <a:off x="0" y="0"/>
          <a:ext cx="0" cy="0"/>
          <a:chOff x="0" y="0"/>
          <a:chExt cx="0" cy="0"/>
        </a:xfrm>
      </p:grpSpPr>
      <p:sp>
        <p:nvSpPr>
          <p:cNvPr id="2" name="Shape 0"/>
          <p:cNvSpPr/>
          <p:nvPr/>
        </p:nvSpPr>
        <p:spPr>
          <a:xfrm>
            <a:off x="0" y="0"/>
            <a:ext cx="9144000" cy="868680"/>
          </a:xfrm>
          <a:prstGeom prst="rect">
            <a:avLst/>
          </a:prstGeom>
          <a:solidFill>
            <a:srgbClr val="003087"/>
          </a:solidFill>
          <a:ln w="12700">
            <a:solidFill>
              <a:srgbClr val="003087"/>
            </a:solidFill>
            <a:prstDash val="solid"/>
          </a:ln>
        </p:spPr>
        <p:txBody>
          <a:bodyPr/>
          <a:lstStyle/>
          <a:p>
            <a:endParaRPr lang="en-US"/>
          </a:p>
        </p:txBody>
      </p:sp>
      <p:sp>
        <p:nvSpPr>
          <p:cNvPr id="3" name="Text 1"/>
          <p:cNvSpPr/>
          <p:nvPr/>
        </p:nvSpPr>
        <p:spPr>
          <a:xfrm>
            <a:off x="320040" y="109728"/>
            <a:ext cx="8229600" cy="457200"/>
          </a:xfrm>
          <a:prstGeom prst="rect">
            <a:avLst/>
          </a:prstGeom>
          <a:noFill/>
          <a:ln/>
        </p:spPr>
        <p:txBody>
          <a:bodyPr wrap="square" lIns="0" tIns="0" rIns="0" bIns="0"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Adaptations at a Glance</a:t>
            </a:r>
            <a:endParaRPr lang="en-US" sz="2600" dirty="0"/>
          </a:p>
        </p:txBody>
      </p:sp>
      <p:sp>
        <p:nvSpPr>
          <p:cNvPr id="4" name="Text 2"/>
          <p:cNvSpPr/>
          <p:nvPr/>
        </p:nvSpPr>
        <p:spPr>
          <a:xfrm>
            <a:off x="320040" y="594360"/>
            <a:ext cx="8229600" cy="228600"/>
          </a:xfrm>
          <a:prstGeom prst="rect">
            <a:avLst/>
          </a:prstGeom>
          <a:noFill/>
          <a:ln/>
        </p:spPr>
        <p:txBody>
          <a:bodyPr wrap="square" lIns="0" tIns="0" rIns="0" bIns="0" rtlCol="0" anchor="ctr"/>
          <a:lstStyle/>
          <a:p>
            <a:pPr marL="0" indent="0">
              <a:buNone/>
            </a:pPr>
            <a:r>
              <a:rPr lang="en-US" sz="1050" i="1" dirty="0">
                <a:solidFill>
                  <a:srgbClr val="C8A951"/>
                </a:solidFill>
                <a:latin typeface="Calibri" pitchFamily="34" charset="0"/>
                <a:ea typeface="Calibri" pitchFamily="34" charset="-122"/>
                <a:cs typeface="Calibri" pitchFamily="34" charset="-120"/>
              </a:rPr>
              <a:t>Summary of physiological adaptations supporting homeostasis</a:t>
            </a:r>
            <a:endParaRPr lang="en-US" sz="1050" dirty="0"/>
          </a:p>
        </p:txBody>
      </p:sp>
      <p:graphicFrame>
        <p:nvGraphicFramePr>
          <p:cNvPr id="7" name="Table 0"/>
          <p:cNvGraphicFramePr>
            <a:graphicFrameLocks noGrp="1"/>
          </p:cNvGraphicFramePr>
          <p:nvPr>
            <p:extLst>
              <p:ext uri="{D42A27DB-BD31-4B8C-83A1-F6EECF244321}">
                <p14:modId xmlns:p14="http://schemas.microsoft.com/office/powerpoint/2010/main" val="3556245104"/>
              </p:ext>
            </p:extLst>
          </p:nvPr>
        </p:nvGraphicFramePr>
        <p:xfrm>
          <a:off x="274320" y="960120"/>
          <a:ext cx="8595360" cy="3566160"/>
        </p:xfrm>
        <a:graphic>
          <a:graphicData uri="http://schemas.openxmlformats.org/drawingml/2006/table">
            <a:tbl>
              <a:tblPr/>
              <a:tblGrid>
                <a:gridCol w="19202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356616">
                <a:tc>
                  <a:txBody>
                    <a:bodyPr/>
                    <a:lstStyle/>
                    <a:p>
                      <a:pPr marL="0" indent="0">
                        <a:buNone/>
                      </a:pPr>
                      <a:r>
                        <a:rPr lang="en-US" sz="1200" b="1" dirty="0">
                          <a:solidFill>
                            <a:srgbClr val="FFFFFF"/>
                          </a:solidFill>
                          <a:latin typeface="Tahoma" panose="020B0604030504040204" pitchFamily="34" charset="0"/>
                          <a:ea typeface="Tahoma" panose="020B0604030504040204" pitchFamily="34" charset="0"/>
                          <a:cs typeface="Tahoma" panose="020B0604030504040204" pitchFamily="34" charset="0"/>
                        </a:rPr>
                        <a:t>Species</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3087"/>
                    </a:solidFill>
                  </a:tcPr>
                </a:tc>
                <a:tc>
                  <a:txBody>
                    <a:bodyPr/>
                    <a:lstStyle/>
                    <a:p>
                      <a:pPr marL="0" indent="0">
                        <a:buNone/>
                      </a:pPr>
                      <a:r>
                        <a:rPr lang="en-US" sz="1200" b="1" dirty="0">
                          <a:solidFill>
                            <a:srgbClr val="FFFFFF"/>
                          </a:solidFill>
                          <a:latin typeface="Tahoma" panose="020B0604030504040204" pitchFamily="34" charset="0"/>
                          <a:ea typeface="Tahoma" panose="020B0604030504040204" pitchFamily="34" charset="0"/>
                          <a:cs typeface="Tahoma" panose="020B0604030504040204" pitchFamily="34" charset="0"/>
                        </a:rPr>
                        <a:t>Adaptation</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3087"/>
                    </a:solidFill>
                  </a:tcPr>
                </a:tc>
                <a:tc>
                  <a:txBody>
                    <a:bodyPr/>
                    <a:lstStyle/>
                    <a:p>
                      <a:pPr marL="0" indent="0">
                        <a:buNone/>
                      </a:pPr>
                      <a:r>
                        <a:rPr lang="en-US" sz="1200" b="1" dirty="0">
                          <a:solidFill>
                            <a:srgbClr val="FFFFFF"/>
                          </a:solidFill>
                          <a:latin typeface="Tahoma" panose="020B0604030504040204" pitchFamily="34" charset="0"/>
                          <a:ea typeface="Tahoma" panose="020B0604030504040204" pitchFamily="34" charset="0"/>
                          <a:cs typeface="Tahoma" panose="020B0604030504040204" pitchFamily="34" charset="0"/>
                        </a:rPr>
                        <a:t>Homeostatic Function</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3087"/>
                    </a:solidFill>
                  </a:tcPr>
                </a:tc>
                <a:extLst>
                  <a:ext uri="{0D108BD9-81ED-4DB2-BD59-A6C34878D82A}">
                    <a16:rowId xmlns:a16="http://schemas.microsoft.com/office/drawing/2014/main" val="10000"/>
                  </a:ext>
                </a:extLst>
              </a:tr>
              <a:tr h="356616">
                <a:tc>
                  <a:txBody>
                    <a:bodyPr/>
                    <a:lstStyle/>
                    <a:p>
                      <a:pPr marL="0" indent="0">
                        <a:buNone/>
                      </a:pPr>
                      <a:r>
                        <a:rPr lang="en-US" sz="1050" b="1" dirty="0">
                          <a:solidFill>
                            <a:srgbClr val="1A5276"/>
                          </a:solidFill>
                          <a:latin typeface="Tahoma" panose="020B0604030504040204" pitchFamily="34" charset="0"/>
                          <a:ea typeface="Tahoma" panose="020B0604030504040204" pitchFamily="34" charset="0"/>
                          <a:cs typeface="Tahoma" panose="020B0604030504040204" pitchFamily="34" charset="0"/>
                        </a:rPr>
                        <a:t>Muscovy Duck</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6EAF8"/>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Vascularized caruncles</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Heat dissipation / thermoregulation</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6616">
                <a:tc>
                  <a:txBody>
                    <a:bodyPr/>
                    <a:lstStyle/>
                    <a:p>
                      <a:pPr marL="0" indent="0">
                        <a:buNone/>
                      </a:pPr>
                      <a:r>
                        <a:rPr lang="en-US" sz="1050" b="1" dirty="0">
                          <a:solidFill>
                            <a:srgbClr val="1A5276"/>
                          </a:solidFill>
                          <a:latin typeface="Tahoma" panose="020B0604030504040204" pitchFamily="34" charset="0"/>
                          <a:ea typeface="Tahoma" panose="020B0604030504040204" pitchFamily="34" charset="0"/>
                          <a:cs typeface="Tahoma" panose="020B0604030504040204" pitchFamily="34" charset="0"/>
                        </a:rPr>
                        <a:t>Muscovy Duck</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6EAF8"/>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Oily waterproof feathers</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Insulation &amp; water balance</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6616">
                <a:tc>
                  <a:txBody>
                    <a:bodyPr/>
                    <a:lstStyle/>
                    <a:p>
                      <a:pPr marL="0" indent="0">
                        <a:buNone/>
                      </a:pPr>
                      <a:r>
                        <a:rPr lang="en-US" sz="1050" b="1" dirty="0">
                          <a:solidFill>
                            <a:srgbClr val="1A5276"/>
                          </a:solidFill>
                          <a:latin typeface="Tahoma" panose="020B0604030504040204" pitchFamily="34" charset="0"/>
                          <a:ea typeface="Tahoma" panose="020B0604030504040204" pitchFamily="34" charset="0"/>
                          <a:cs typeface="Tahoma" panose="020B0604030504040204" pitchFamily="34" charset="0"/>
                        </a:rPr>
                        <a:t>Muscovy Duck</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6EAF8"/>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Lamellate bill</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Omnivorous filter feeding</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6616">
                <a:tc>
                  <a:txBody>
                    <a:bodyPr/>
                    <a:lstStyle/>
                    <a:p>
                      <a:pPr marL="0" indent="0">
                        <a:buNone/>
                      </a:pPr>
                      <a:r>
                        <a:rPr lang="en-US" sz="1050" b="1" dirty="0">
                          <a:solidFill>
                            <a:srgbClr val="7B241C"/>
                          </a:solidFill>
                          <a:latin typeface="Tahoma" panose="020B0604030504040204" pitchFamily="34" charset="0"/>
                          <a:ea typeface="Tahoma" panose="020B0604030504040204" pitchFamily="34" charset="0"/>
                          <a:cs typeface="Tahoma" panose="020B0604030504040204" pitchFamily="34" charset="0"/>
                        </a:rPr>
                        <a:t>Red Swamp Crawfish</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ADBD8"/>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Chitinous exoskeleton</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Water retention / desiccation resistance</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6616">
                <a:tc>
                  <a:txBody>
                    <a:bodyPr/>
                    <a:lstStyle/>
                    <a:p>
                      <a:pPr marL="0" indent="0">
                        <a:buNone/>
                      </a:pPr>
                      <a:r>
                        <a:rPr lang="en-US" sz="1050" b="1" dirty="0">
                          <a:solidFill>
                            <a:srgbClr val="7B241C"/>
                          </a:solidFill>
                          <a:latin typeface="Tahoma" panose="020B0604030504040204" pitchFamily="34" charset="0"/>
                          <a:ea typeface="Tahoma" panose="020B0604030504040204" pitchFamily="34" charset="0"/>
                          <a:cs typeface="Tahoma" panose="020B0604030504040204" pitchFamily="34" charset="0"/>
                        </a:rPr>
                        <a:t>Red Swamp Crawfish</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ADBD8"/>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Gill + air-breathing</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Gas exchange in fluctuating O2 environments</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6616">
                <a:tc>
                  <a:txBody>
                    <a:bodyPr/>
                    <a:lstStyle/>
                    <a:p>
                      <a:pPr marL="0" indent="0">
                        <a:buNone/>
                      </a:pPr>
                      <a:r>
                        <a:rPr lang="en-US" sz="1050" b="1" dirty="0">
                          <a:solidFill>
                            <a:srgbClr val="7B241C"/>
                          </a:solidFill>
                          <a:latin typeface="Tahoma" panose="020B0604030504040204" pitchFamily="34" charset="0"/>
                          <a:ea typeface="Tahoma" panose="020B0604030504040204" pitchFamily="34" charset="0"/>
                          <a:cs typeface="Tahoma" panose="020B0604030504040204" pitchFamily="34" charset="0"/>
                        </a:rPr>
                        <a:t>Red Swamp Crawfish</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ADBD8"/>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Large chelipeds</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Omnivorous feeding / detritivory</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56616">
                <a:tc>
                  <a:txBody>
                    <a:bodyPr/>
                    <a:lstStyle/>
                    <a:p>
                      <a:pPr marL="0" indent="0">
                        <a:buNone/>
                      </a:pPr>
                      <a:r>
                        <a:rPr lang="en-US" sz="1050" b="1" dirty="0">
                          <a:solidFill>
                            <a:srgbClr val="1A5E20"/>
                          </a:solidFill>
                          <a:latin typeface="Tahoma" panose="020B0604030504040204" pitchFamily="34" charset="0"/>
                          <a:ea typeface="Tahoma" panose="020B0604030504040204" pitchFamily="34" charset="0"/>
                          <a:cs typeface="Tahoma" panose="020B0604030504040204" pitchFamily="34" charset="0"/>
                        </a:rPr>
                        <a:t>Pygmy Goat</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5F5E3"/>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4-chamber ruminant stomach</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Cellulose digestion / energy extraction</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6616">
                <a:tc>
                  <a:txBody>
                    <a:bodyPr/>
                    <a:lstStyle/>
                    <a:p>
                      <a:pPr marL="0" indent="0">
                        <a:buNone/>
                      </a:pPr>
                      <a:r>
                        <a:rPr lang="en-US" sz="1050" b="1" dirty="0">
                          <a:solidFill>
                            <a:srgbClr val="1A5E20"/>
                          </a:solidFill>
                          <a:latin typeface="Tahoma" panose="020B0604030504040204" pitchFamily="34" charset="0"/>
                          <a:ea typeface="Tahoma" panose="020B0604030504040204" pitchFamily="34" charset="0"/>
                          <a:cs typeface="Tahoma" panose="020B0604030504040204" pitchFamily="34" charset="0"/>
                        </a:rPr>
                        <a:t>Pygmy Goat</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5F5E3"/>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Panting + sweating</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Evaporative cooling in humid heat</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56616">
                <a:tc>
                  <a:txBody>
                    <a:bodyPr/>
                    <a:lstStyle/>
                    <a:p>
                      <a:pPr marL="0" indent="0">
                        <a:buNone/>
                      </a:pPr>
                      <a:r>
                        <a:rPr lang="en-US" sz="1050" b="1" dirty="0">
                          <a:solidFill>
                            <a:srgbClr val="1A5E20"/>
                          </a:solidFill>
                          <a:latin typeface="Tahoma" panose="020B0604030504040204" pitchFamily="34" charset="0"/>
                          <a:ea typeface="Tahoma" panose="020B0604030504040204" pitchFamily="34" charset="0"/>
                          <a:cs typeface="Tahoma" panose="020B0604030504040204" pitchFamily="34" charset="0"/>
                        </a:rPr>
                        <a:t>Pygmy Goat</a:t>
                      </a:r>
                      <a:endParaRPr lang="en-US" sz="105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5F5E3"/>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Concentrated urine production</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US" sz="1200" dirty="0">
                          <a:solidFill>
                            <a:srgbClr val="1A1A2E"/>
                          </a:solidFill>
                          <a:latin typeface="Tahoma" panose="020B0604030504040204" pitchFamily="34" charset="0"/>
                          <a:ea typeface="Tahoma" panose="020B0604030504040204" pitchFamily="34" charset="0"/>
                          <a:cs typeface="Tahoma" panose="020B0604030504040204" pitchFamily="34" charset="0"/>
                        </a:rPr>
                        <a:t>Water conservation / osmoregulation</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marL="76200" marR="76200" marT="50800" marB="508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B1F4B"/>
        </a:solidFill>
        <a:effectLst/>
      </p:bgPr>
    </p:bg>
    <p:spTree>
      <p:nvGrpSpPr>
        <p:cNvPr id="1" name=""/>
        <p:cNvGrpSpPr/>
        <p:nvPr/>
      </p:nvGrpSpPr>
      <p:grpSpPr>
        <a:xfrm>
          <a:off x="0" y="0"/>
          <a:ext cx="0" cy="0"/>
          <a:chOff x="0" y="0"/>
          <a:chExt cx="0" cy="0"/>
        </a:xfrm>
      </p:grpSpPr>
      <p:sp>
        <p:nvSpPr>
          <p:cNvPr id="2" name="Shape 0"/>
          <p:cNvSpPr/>
          <p:nvPr/>
        </p:nvSpPr>
        <p:spPr>
          <a:xfrm>
            <a:off x="0" y="0"/>
            <a:ext cx="228600" cy="5143500"/>
          </a:xfrm>
          <a:prstGeom prst="rect">
            <a:avLst/>
          </a:prstGeom>
          <a:solidFill>
            <a:srgbClr val="C8A951"/>
          </a:solidFill>
          <a:ln w="12700">
            <a:solidFill>
              <a:srgbClr val="C8A951"/>
            </a:solidFill>
            <a:prstDash val="solid"/>
          </a:ln>
        </p:spPr>
        <p:txBody>
          <a:bodyPr/>
          <a:lstStyle/>
          <a:p>
            <a:endParaRPr lang="en-US"/>
          </a:p>
        </p:txBody>
      </p:sp>
      <p:sp>
        <p:nvSpPr>
          <p:cNvPr id="3" name="Text 1"/>
          <p:cNvSpPr/>
          <p:nvPr/>
        </p:nvSpPr>
        <p:spPr>
          <a:xfrm>
            <a:off x="411480" y="182880"/>
            <a:ext cx="8503920" cy="502920"/>
          </a:xfrm>
          <a:prstGeom prst="rect">
            <a:avLst/>
          </a:prstGeom>
          <a:noFill/>
          <a:ln/>
        </p:spPr>
        <p:txBody>
          <a:bodyPr wrap="square" lIns="0" tIns="0" rIns="0" bIns="0"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Connection to Previous Entries</a:t>
            </a:r>
            <a:endParaRPr lang="en-US" sz="2600" dirty="0"/>
          </a:p>
        </p:txBody>
      </p:sp>
      <p:sp>
        <p:nvSpPr>
          <p:cNvPr id="4" name="Text 2"/>
          <p:cNvSpPr/>
          <p:nvPr/>
        </p:nvSpPr>
        <p:spPr>
          <a:xfrm>
            <a:off x="411480" y="713232"/>
            <a:ext cx="8503920" cy="256032"/>
          </a:xfrm>
          <a:prstGeom prst="rect">
            <a:avLst/>
          </a:prstGeom>
          <a:noFill/>
          <a:ln/>
        </p:spPr>
        <p:txBody>
          <a:bodyPr wrap="square" lIns="0" tIns="0" rIns="0" bIns="0" rtlCol="0" anchor="ctr"/>
          <a:lstStyle/>
          <a:p>
            <a:pPr marL="0" indent="0">
              <a:buNone/>
            </a:pPr>
            <a:r>
              <a:rPr lang="en-US" sz="1100" i="1" dirty="0">
                <a:solidFill>
                  <a:srgbClr val="C8A951"/>
                </a:solidFill>
                <a:latin typeface="Calibri" pitchFamily="34" charset="0"/>
                <a:ea typeface="Calibri" pitchFamily="34" charset="-122"/>
                <a:cs typeface="Calibri" pitchFamily="34" charset="-120"/>
              </a:rPr>
              <a:t>How Module 3 builds on the campus pond ecosystem from Modules 1 &amp; 2</a:t>
            </a:r>
            <a:endParaRPr lang="en-US" sz="1100" dirty="0"/>
          </a:p>
        </p:txBody>
      </p:sp>
      <p:sp>
        <p:nvSpPr>
          <p:cNvPr id="5" name="Shape 3"/>
          <p:cNvSpPr/>
          <p:nvPr/>
        </p:nvSpPr>
        <p:spPr>
          <a:xfrm>
            <a:off x="365760" y="1097280"/>
            <a:ext cx="8412480" cy="1005840"/>
          </a:xfrm>
          <a:prstGeom prst="rect">
            <a:avLst/>
          </a:prstGeom>
          <a:solidFill>
            <a:srgbClr val="0D2B66"/>
          </a:solidFill>
          <a:ln w="12700">
            <a:solidFill>
              <a:srgbClr val="C8A951"/>
            </a:solidFill>
            <a:prstDash val="solid"/>
          </a:ln>
          <a:effectLst>
            <a:outerShdw blurRad="101600" dist="38100" dir="8100000" algn="bl" rotWithShape="0">
              <a:srgbClr val="000000">
                <a:alpha val="12000"/>
              </a:srgbClr>
            </a:outerShdw>
          </a:effectLst>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6" name="Text 4"/>
          <p:cNvSpPr/>
          <p:nvPr/>
        </p:nvSpPr>
        <p:spPr>
          <a:xfrm>
            <a:off x="548640" y="1161288"/>
            <a:ext cx="8046720" cy="877824"/>
          </a:xfrm>
          <a:prstGeom prst="rect">
            <a:avLst/>
          </a:prstGeom>
          <a:noFill/>
          <a:ln/>
        </p:spPr>
        <p:txBody>
          <a:bodyPr wrap="square" lIns="0" tIns="0" rIns="0" bIns="0" rtlCol="0" anchor="ctr"/>
          <a:lstStyle/>
          <a:p>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The ecosystem that I mapped in Module 2 affects the physiology of these species due to the warm and nutrient-saturated water, seasonal changes in oxygen levels, and seasonal changes in temperature of the campus pond that pose the precise selection pressures that result in the thermoregulatory, digestive, and respiratory adaptations described above.</a:t>
            </a:r>
          </a:p>
        </p:txBody>
      </p:sp>
      <p:sp>
        <p:nvSpPr>
          <p:cNvPr id="7" name="Shape 5"/>
          <p:cNvSpPr/>
          <p:nvPr/>
        </p:nvSpPr>
        <p:spPr>
          <a:xfrm>
            <a:off x="320040" y="2331720"/>
            <a:ext cx="2697480" cy="2514600"/>
          </a:xfrm>
          <a:prstGeom prst="rect">
            <a:avLst/>
          </a:prstGeom>
          <a:solidFill>
            <a:srgbClr val="0D2B66"/>
          </a:solidFill>
          <a:ln w="12700">
            <a:solidFill>
              <a:srgbClr val="1ABC9C"/>
            </a:solidFill>
            <a:prstDash val="solid"/>
          </a:ln>
          <a:effectLst>
            <a:outerShdw blurRad="101600" dist="38100" dir="8100000" algn="bl" rotWithShape="0">
              <a:srgbClr val="000000">
                <a:alpha val="12000"/>
              </a:srgbClr>
            </a:outerShdw>
          </a:effectLst>
        </p:spPr>
        <p:txBody>
          <a:bodyPr/>
          <a:lstStyle/>
          <a:p>
            <a:endParaRPr lang="en-US"/>
          </a:p>
        </p:txBody>
      </p:sp>
      <p:sp>
        <p:nvSpPr>
          <p:cNvPr id="8" name="Shape 6"/>
          <p:cNvSpPr/>
          <p:nvPr/>
        </p:nvSpPr>
        <p:spPr>
          <a:xfrm>
            <a:off x="320040" y="2331720"/>
            <a:ext cx="2697480" cy="411480"/>
          </a:xfrm>
          <a:prstGeom prst="rect">
            <a:avLst/>
          </a:prstGeom>
          <a:solidFill>
            <a:srgbClr val="1ABC9C"/>
          </a:solidFill>
          <a:ln w="12700">
            <a:solidFill>
              <a:srgbClr val="1ABC9C"/>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9" name="Text 7"/>
          <p:cNvSpPr/>
          <p:nvPr/>
        </p:nvSpPr>
        <p:spPr>
          <a:xfrm>
            <a:off x="411480" y="2350008"/>
            <a:ext cx="2514600" cy="365760"/>
          </a:xfrm>
          <a:prstGeom prst="rect">
            <a:avLst/>
          </a:prstGeom>
          <a:noFill/>
          <a:ln/>
        </p:spPr>
        <p:txBody>
          <a:bodyPr wrap="square" lIns="0" tIns="0" rIns="0" bIns="0" rtlCol="0" anchor="ctr"/>
          <a:lstStyle/>
          <a:p>
            <a:pPr marL="0" indent="0">
              <a:buNone/>
            </a:pPr>
            <a:r>
              <a:rPr lang="en-US" sz="1400" b="1" dirty="0">
                <a:solidFill>
                  <a:srgbClr val="0B1F4B"/>
                </a:solidFill>
                <a:latin typeface="Tahoma" panose="020B0604030504040204" pitchFamily="34" charset="0"/>
                <a:ea typeface="Tahoma" panose="020B0604030504040204" pitchFamily="34" charset="0"/>
                <a:cs typeface="Tahoma" panose="020B0604030504040204" pitchFamily="34" charset="0"/>
              </a:rPr>
              <a:t>Module 1</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 8"/>
          <p:cNvSpPr/>
          <p:nvPr/>
        </p:nvSpPr>
        <p:spPr>
          <a:xfrm>
            <a:off x="411480" y="2798064"/>
            <a:ext cx="2514600" cy="320040"/>
          </a:xfrm>
          <a:prstGeom prst="rect">
            <a:avLst/>
          </a:prstGeom>
          <a:noFill/>
          <a:ln/>
        </p:spPr>
        <p:txBody>
          <a:bodyPr wrap="square" lIns="0" tIns="0" rIns="0" bIns="0" rtlCol="0" anchor="ctr"/>
          <a:lstStyle/>
          <a:p>
            <a:pPr marL="0" indent="0">
              <a:buNone/>
            </a:pPr>
            <a:r>
              <a:rPr lang="en-US" sz="1200" b="1" dirty="0">
                <a:solidFill>
                  <a:srgbClr val="1ABC9C"/>
                </a:solidFill>
                <a:latin typeface="Tahoma" panose="020B0604030504040204" pitchFamily="34" charset="0"/>
                <a:ea typeface="Tahoma" panose="020B0604030504040204" pitchFamily="34" charset="0"/>
                <a:cs typeface="Tahoma" panose="020B0604030504040204" pitchFamily="34" charset="0"/>
              </a:rPr>
              <a:t>Algae Population</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1" name="Text 9"/>
          <p:cNvSpPr/>
          <p:nvPr/>
        </p:nvSpPr>
        <p:spPr>
          <a:xfrm>
            <a:off x="411480" y="3163824"/>
            <a:ext cx="2514600" cy="1554480"/>
          </a:xfrm>
          <a:prstGeom prst="rect">
            <a:avLst/>
          </a:prstGeom>
          <a:noFill/>
          <a:ln/>
        </p:spPr>
        <p:txBody>
          <a:bodyPr wrap="square" lIns="0" tIns="0" rIns="0" bIns="0" rtlCol="0" anchor="t"/>
          <a:lstStyle/>
          <a:p>
            <a:pPr marL="0" indent="0">
              <a:buNone/>
            </a:pPr>
            <a:r>
              <a:rPr lang="en-US" sz="1050" dirty="0">
                <a:solidFill>
                  <a:srgbClr val="C8D8E8"/>
                </a:solidFill>
                <a:latin typeface="Tahoma" panose="020B0604030504040204" pitchFamily="34" charset="0"/>
                <a:ea typeface="Tahoma" panose="020B0604030504040204" pitchFamily="34" charset="0"/>
                <a:cs typeface="Tahoma" panose="020B0604030504040204" pitchFamily="34" charset="0"/>
              </a:rPr>
              <a:t>The algae in the campus pond were recognized to be an independent population. In Module 3, however, that algae is the food source of the crawfish </a:t>
            </a:r>
            <a:r>
              <a:rPr lang="en-US" sz="1050" dirty="0" err="1">
                <a:solidFill>
                  <a:srgbClr val="C8D8E8"/>
                </a:solidFill>
                <a:latin typeface="Tahoma" panose="020B0604030504040204" pitchFamily="34" charset="0"/>
                <a:ea typeface="Tahoma" panose="020B0604030504040204" pitchFamily="34" charset="0"/>
                <a:cs typeface="Tahoma" panose="020B0604030504040204" pitchFamily="34" charset="0"/>
              </a:rPr>
              <a:t>detritivorous</a:t>
            </a:r>
            <a:r>
              <a:rPr lang="en-US" sz="1050" dirty="0">
                <a:solidFill>
                  <a:srgbClr val="C8D8E8"/>
                </a:solidFill>
                <a:latin typeface="Tahoma" panose="020B0604030504040204" pitchFamily="34" charset="0"/>
                <a:ea typeface="Tahoma" panose="020B0604030504040204" pitchFamily="34" charset="0"/>
                <a:cs typeface="Tahoma" panose="020B0604030504040204" pitchFamily="34" charset="0"/>
              </a:rPr>
              <a:t> diet.</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Shape 10"/>
          <p:cNvSpPr/>
          <p:nvPr/>
        </p:nvSpPr>
        <p:spPr>
          <a:xfrm>
            <a:off x="3246120" y="2331720"/>
            <a:ext cx="2697480" cy="2514600"/>
          </a:xfrm>
          <a:prstGeom prst="rect">
            <a:avLst/>
          </a:prstGeom>
          <a:solidFill>
            <a:srgbClr val="0D2B66"/>
          </a:solidFill>
          <a:ln w="12700">
            <a:solidFill>
              <a:srgbClr val="3498DB"/>
            </a:solidFill>
            <a:prstDash val="solid"/>
          </a:ln>
          <a:effectLst>
            <a:outerShdw blurRad="101600" dist="38100" dir="8100000" algn="bl" rotWithShape="0">
              <a:srgbClr val="000000">
                <a:alpha val="12000"/>
              </a:srgbClr>
            </a:outerShdw>
          </a:effectLst>
        </p:spPr>
        <p:txBody>
          <a:bodyPr/>
          <a:lstStyle/>
          <a:p>
            <a:endParaRPr lang="en-US"/>
          </a:p>
        </p:txBody>
      </p:sp>
      <p:sp>
        <p:nvSpPr>
          <p:cNvPr id="13" name="Shape 11"/>
          <p:cNvSpPr/>
          <p:nvPr/>
        </p:nvSpPr>
        <p:spPr>
          <a:xfrm>
            <a:off x="3246120" y="2331720"/>
            <a:ext cx="2697480" cy="411480"/>
          </a:xfrm>
          <a:prstGeom prst="rect">
            <a:avLst/>
          </a:prstGeom>
          <a:solidFill>
            <a:srgbClr val="3498DB"/>
          </a:solidFill>
          <a:ln w="12700">
            <a:solidFill>
              <a:srgbClr val="3498DB"/>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4" name="Text 12"/>
          <p:cNvSpPr/>
          <p:nvPr/>
        </p:nvSpPr>
        <p:spPr>
          <a:xfrm>
            <a:off x="3337560" y="2350008"/>
            <a:ext cx="2514600" cy="365760"/>
          </a:xfrm>
          <a:prstGeom prst="rect">
            <a:avLst/>
          </a:prstGeom>
          <a:noFill/>
          <a:ln/>
        </p:spPr>
        <p:txBody>
          <a:bodyPr wrap="square" lIns="0" tIns="0" rIns="0" bIns="0" rtlCol="0" anchor="ctr"/>
          <a:lstStyle/>
          <a:p>
            <a:pPr marL="0" indent="0">
              <a:buNone/>
            </a:pPr>
            <a:r>
              <a:rPr lang="en-US" sz="1400" b="1" dirty="0">
                <a:solidFill>
                  <a:srgbClr val="0B1F4B"/>
                </a:solidFill>
                <a:latin typeface="Tahoma" panose="020B0604030504040204" pitchFamily="34" charset="0"/>
                <a:ea typeface="Tahoma" panose="020B0604030504040204" pitchFamily="34" charset="0"/>
                <a:cs typeface="Tahoma" panose="020B0604030504040204" pitchFamily="34" charset="0"/>
              </a:rPr>
              <a:t>Module 2</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5" name="Text 13"/>
          <p:cNvSpPr/>
          <p:nvPr/>
        </p:nvSpPr>
        <p:spPr>
          <a:xfrm>
            <a:off x="3337560" y="2798064"/>
            <a:ext cx="2514600" cy="320040"/>
          </a:xfrm>
          <a:prstGeom prst="rect">
            <a:avLst/>
          </a:prstGeom>
          <a:noFill/>
          <a:ln/>
        </p:spPr>
        <p:txBody>
          <a:bodyPr wrap="square" lIns="0" tIns="0" rIns="0" bIns="0" rtlCol="0" anchor="ctr"/>
          <a:lstStyle/>
          <a:p>
            <a:pPr marL="0" indent="0">
              <a:buNone/>
            </a:pPr>
            <a:r>
              <a:rPr lang="en-US" sz="1200" b="1" dirty="0">
                <a:solidFill>
                  <a:srgbClr val="3498DB"/>
                </a:solidFill>
                <a:latin typeface="Tahoma" panose="020B0604030504040204" pitchFamily="34" charset="0"/>
                <a:ea typeface="Tahoma" panose="020B0604030504040204" pitchFamily="34" charset="0"/>
                <a:cs typeface="Tahoma" panose="020B0604030504040204" pitchFamily="34" charset="0"/>
              </a:rPr>
              <a:t>Pond Ecosystem &amp; Climate Risk</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6" name="Text 14"/>
          <p:cNvSpPr/>
          <p:nvPr/>
        </p:nvSpPr>
        <p:spPr>
          <a:xfrm>
            <a:off x="3337560" y="3163824"/>
            <a:ext cx="2514600" cy="1554480"/>
          </a:xfrm>
          <a:prstGeom prst="rect">
            <a:avLst/>
          </a:prstGeom>
          <a:noFill/>
          <a:ln/>
        </p:spPr>
        <p:txBody>
          <a:bodyPr wrap="square" lIns="0" tIns="0" rIns="0" bIns="0" rtlCol="0" anchor="t"/>
          <a:lstStyle/>
          <a:p>
            <a:pPr marL="0" indent="0">
              <a:buNone/>
            </a:pPr>
            <a:r>
              <a:rPr lang="en-US" sz="1050" dirty="0">
                <a:solidFill>
                  <a:srgbClr val="C8D8E8"/>
                </a:solidFill>
                <a:latin typeface="Tahoma" panose="020B0604030504040204" pitchFamily="34" charset="0"/>
                <a:ea typeface="Tahoma" panose="020B0604030504040204" pitchFamily="34" charset="0"/>
                <a:cs typeface="Tahoma" panose="020B0604030504040204" pitchFamily="34" charset="0"/>
              </a:rPr>
              <a:t>The identified risk or physiological challenge that the crawfish and duck are adapted to overcome is the climate-driven eutrophication (algal blooms, low O 2) that was detected in the Module 2.</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17" name="Shape 15"/>
          <p:cNvSpPr/>
          <p:nvPr/>
        </p:nvSpPr>
        <p:spPr>
          <a:xfrm>
            <a:off x="6172200" y="2331720"/>
            <a:ext cx="2697480" cy="2514600"/>
          </a:xfrm>
          <a:prstGeom prst="rect">
            <a:avLst/>
          </a:prstGeom>
          <a:solidFill>
            <a:srgbClr val="0D2B66"/>
          </a:solidFill>
          <a:ln w="12700">
            <a:solidFill>
              <a:srgbClr val="C8A951"/>
            </a:solidFill>
            <a:prstDash val="solid"/>
          </a:ln>
          <a:effectLst>
            <a:outerShdw blurRad="101600" dist="38100" dir="8100000" algn="bl" rotWithShape="0">
              <a:srgbClr val="000000">
                <a:alpha val="12000"/>
              </a:srgbClr>
            </a:outerShdw>
          </a:effectLst>
        </p:spPr>
        <p:txBody>
          <a:bodyPr/>
          <a:lstStyle/>
          <a:p>
            <a:endParaRPr lang="en-US"/>
          </a:p>
        </p:txBody>
      </p:sp>
      <p:sp>
        <p:nvSpPr>
          <p:cNvPr id="18" name="Shape 16"/>
          <p:cNvSpPr/>
          <p:nvPr/>
        </p:nvSpPr>
        <p:spPr>
          <a:xfrm>
            <a:off x="6172200" y="2331720"/>
            <a:ext cx="2697480" cy="411480"/>
          </a:xfrm>
          <a:prstGeom prst="rect">
            <a:avLst/>
          </a:prstGeom>
          <a:solidFill>
            <a:srgbClr val="C8A951"/>
          </a:solidFill>
          <a:ln w="12700">
            <a:solidFill>
              <a:srgbClr val="C8A951"/>
            </a:solidFill>
            <a:prstDash val="solid"/>
          </a:ln>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9" name="Text 17"/>
          <p:cNvSpPr/>
          <p:nvPr/>
        </p:nvSpPr>
        <p:spPr>
          <a:xfrm>
            <a:off x="6263640" y="2350008"/>
            <a:ext cx="2514600" cy="365760"/>
          </a:xfrm>
          <a:prstGeom prst="rect">
            <a:avLst/>
          </a:prstGeom>
          <a:noFill/>
          <a:ln/>
        </p:spPr>
        <p:txBody>
          <a:bodyPr wrap="square" lIns="0" tIns="0" rIns="0" bIns="0" rtlCol="0" anchor="ctr"/>
          <a:lstStyle/>
          <a:p>
            <a:pPr marL="0" indent="0">
              <a:buNone/>
            </a:pPr>
            <a:r>
              <a:rPr lang="en-US" sz="1400" b="1" dirty="0">
                <a:solidFill>
                  <a:srgbClr val="0B1F4B"/>
                </a:solidFill>
                <a:latin typeface="Tahoma" panose="020B0604030504040204" pitchFamily="34" charset="0"/>
                <a:ea typeface="Tahoma" panose="020B0604030504040204" pitchFamily="34" charset="0"/>
                <a:cs typeface="Tahoma" panose="020B0604030504040204" pitchFamily="34" charset="0"/>
              </a:rPr>
              <a:t>Module 3</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0" name="Text 18"/>
          <p:cNvSpPr/>
          <p:nvPr/>
        </p:nvSpPr>
        <p:spPr>
          <a:xfrm>
            <a:off x="6263640" y="2798064"/>
            <a:ext cx="2514600" cy="320040"/>
          </a:xfrm>
          <a:prstGeom prst="rect">
            <a:avLst/>
          </a:prstGeom>
          <a:noFill/>
          <a:ln/>
        </p:spPr>
        <p:txBody>
          <a:bodyPr wrap="square" lIns="0" tIns="0" rIns="0" bIns="0" rtlCol="0" anchor="ctr"/>
          <a:lstStyle/>
          <a:p>
            <a:pPr marL="0" indent="0">
              <a:buNone/>
            </a:pPr>
            <a:r>
              <a:rPr lang="en-US" sz="1200" b="1" dirty="0">
                <a:solidFill>
                  <a:srgbClr val="C8A951"/>
                </a:solidFill>
                <a:latin typeface="Tahoma" panose="020B0604030504040204" pitchFamily="34" charset="0"/>
                <a:ea typeface="Tahoma" panose="020B0604030504040204" pitchFamily="34" charset="0"/>
                <a:cs typeface="Tahoma" panose="020B0604030504040204" pitchFamily="34" charset="0"/>
              </a:rPr>
              <a:t>Organism Physiology</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21" name="Text 19"/>
          <p:cNvSpPr/>
          <p:nvPr/>
        </p:nvSpPr>
        <p:spPr>
          <a:xfrm>
            <a:off x="6263640" y="3163824"/>
            <a:ext cx="2514600" cy="1554480"/>
          </a:xfrm>
          <a:prstGeom prst="rect">
            <a:avLst/>
          </a:prstGeom>
          <a:noFill/>
          <a:ln/>
        </p:spPr>
        <p:txBody>
          <a:bodyPr wrap="square" lIns="0" tIns="0" rIns="0" bIns="0" rtlCol="0" anchor="t"/>
          <a:lstStyle/>
          <a:p>
            <a:pPr marL="0" indent="0">
              <a:buNone/>
            </a:pPr>
            <a:r>
              <a:rPr lang="en-US" sz="1050" dirty="0">
                <a:solidFill>
                  <a:srgbClr val="C8D8E8"/>
                </a:solidFill>
                <a:latin typeface="Tahoma" panose="020B0604030504040204" pitchFamily="34" charset="0"/>
                <a:ea typeface="Tahoma" panose="020B0604030504040204" pitchFamily="34" charset="0"/>
                <a:cs typeface="Tahoma" panose="020B0604030504040204" pitchFamily="34" charset="0"/>
              </a:rPr>
              <a:t>Ecosystem to organism zoom: What are the ways in which individual animals can be in homeostasis in the selective pressures of this particular HBCU campus setting?</a:t>
            </a:r>
            <a:endParaRPr lang="en-US" sz="1050" dirty="0">
              <a:latin typeface="Tahoma" panose="020B0604030504040204" pitchFamily="34" charset="0"/>
              <a:ea typeface="Tahoma" panose="020B0604030504040204" pitchFamily="34" charset="0"/>
              <a:cs typeface="Tahoma" panose="020B0604030504040204" pitchFamily="34" charset="0"/>
            </a:endParaRPr>
          </a:p>
        </p:txBody>
      </p:sp>
      <p:sp>
        <p:nvSpPr>
          <p:cNvPr id="22" name="Text 20"/>
          <p:cNvSpPr/>
          <p:nvPr/>
        </p:nvSpPr>
        <p:spPr>
          <a:xfrm>
            <a:off x="274320" y="4892040"/>
            <a:ext cx="8595360" cy="182880"/>
          </a:xfrm>
          <a:prstGeom prst="rect">
            <a:avLst/>
          </a:prstGeom>
          <a:noFill/>
          <a:ln/>
        </p:spPr>
        <p:txBody>
          <a:bodyPr wrap="square" lIns="0" tIns="0" rIns="0" bIns="0" rtlCol="0" anchor="ctr"/>
          <a:lstStyle/>
          <a:p>
            <a:pPr marL="0" indent="0" algn="ctr">
              <a:buNone/>
            </a:pPr>
            <a:r>
              <a:rPr lang="en-US" sz="850" dirty="0">
                <a:solidFill>
                  <a:srgbClr val="556B8A"/>
                </a:solidFill>
                <a:latin typeface="Calibri" pitchFamily="34" charset="0"/>
                <a:ea typeface="Calibri" pitchFamily="34" charset="-122"/>
                <a:cs typeface="Calibri" pitchFamily="34" charset="-120"/>
              </a:rPr>
              <a:t>Southern University A&amp;M College  ·  SBIO 102B  ·  Module 3</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3087"/>
        </a:solidFill>
        <a:effectLst/>
      </p:bgPr>
    </p:bg>
    <p:spTree>
      <p:nvGrpSpPr>
        <p:cNvPr id="1" name=""/>
        <p:cNvGrpSpPr/>
        <p:nvPr/>
      </p:nvGrpSpPr>
      <p:grpSpPr>
        <a:xfrm>
          <a:off x="0" y="0"/>
          <a:ext cx="0" cy="0"/>
          <a:chOff x="0" y="0"/>
          <a:chExt cx="0" cy="0"/>
        </a:xfrm>
      </p:grpSpPr>
      <p:sp>
        <p:nvSpPr>
          <p:cNvPr id="2" name="Shape 0"/>
          <p:cNvSpPr/>
          <p:nvPr/>
        </p:nvSpPr>
        <p:spPr>
          <a:xfrm>
            <a:off x="0" y="0"/>
            <a:ext cx="9144000" cy="164592"/>
          </a:xfrm>
          <a:prstGeom prst="rect">
            <a:avLst/>
          </a:prstGeom>
          <a:solidFill>
            <a:srgbClr val="C8A951"/>
          </a:solidFill>
          <a:ln w="12700">
            <a:solidFill>
              <a:srgbClr val="C8A951"/>
            </a:solidFill>
            <a:prstDash val="solid"/>
          </a:ln>
        </p:spPr>
        <p:txBody>
          <a:bodyPr/>
          <a:lstStyle/>
          <a:p>
            <a:endParaRPr lang="en-US"/>
          </a:p>
        </p:txBody>
      </p:sp>
      <p:sp>
        <p:nvSpPr>
          <p:cNvPr id="3" name="Shape 1"/>
          <p:cNvSpPr/>
          <p:nvPr/>
        </p:nvSpPr>
        <p:spPr>
          <a:xfrm>
            <a:off x="0" y="4978908"/>
            <a:ext cx="9144000" cy="164592"/>
          </a:xfrm>
          <a:prstGeom prst="rect">
            <a:avLst/>
          </a:prstGeom>
          <a:solidFill>
            <a:srgbClr val="C8A951"/>
          </a:solidFill>
          <a:ln w="12700">
            <a:solidFill>
              <a:srgbClr val="C8A951"/>
            </a:solidFill>
            <a:prstDash val="solid"/>
          </a:ln>
        </p:spPr>
        <p:txBody>
          <a:bodyPr/>
          <a:lstStyle/>
          <a:p>
            <a:endParaRPr lang="en-US"/>
          </a:p>
        </p:txBody>
      </p:sp>
      <p:sp>
        <p:nvSpPr>
          <p:cNvPr id="4" name="Text 2"/>
          <p:cNvSpPr/>
          <p:nvPr/>
        </p:nvSpPr>
        <p:spPr>
          <a:xfrm>
            <a:off x="457200" y="365760"/>
            <a:ext cx="8229600" cy="548640"/>
          </a:xfrm>
          <a:prstGeom prst="rect">
            <a:avLst/>
          </a:prstGeom>
          <a:noFill/>
          <a:ln/>
        </p:spPr>
        <p:txBody>
          <a:bodyPr wrap="square" lIns="0" tIns="0" rIns="0" bIns="0" rtlCol="0" anchor="ctr"/>
          <a:lstStyle/>
          <a:p>
            <a:pPr marL="0" indent="0" algn="ctr">
              <a:buNone/>
            </a:pPr>
            <a:r>
              <a:rPr lang="en-US" sz="3000" b="1" dirty="0">
                <a:solidFill>
                  <a:srgbClr val="FFFFFF"/>
                </a:solidFill>
                <a:latin typeface="Georgia" pitchFamily="34" charset="0"/>
                <a:ea typeface="Georgia" pitchFamily="34" charset="-122"/>
                <a:cs typeface="Georgia" pitchFamily="34" charset="-120"/>
              </a:rPr>
              <a:t>Key Takeaways</a:t>
            </a:r>
            <a:endParaRPr lang="en-US" sz="3000" dirty="0"/>
          </a:p>
        </p:txBody>
      </p:sp>
      <p:sp>
        <p:nvSpPr>
          <p:cNvPr id="5" name="Text 3"/>
          <p:cNvSpPr/>
          <p:nvPr/>
        </p:nvSpPr>
        <p:spPr>
          <a:xfrm>
            <a:off x="457200" y="914400"/>
            <a:ext cx="8229600" cy="274320"/>
          </a:xfrm>
          <a:prstGeom prst="rect">
            <a:avLst/>
          </a:prstGeom>
          <a:noFill/>
          <a:ln/>
        </p:spPr>
        <p:txBody>
          <a:bodyPr wrap="square" lIns="0" tIns="0" rIns="0" bIns="0" rtlCol="0" anchor="ctr"/>
          <a:lstStyle/>
          <a:p>
            <a:pPr marL="0" indent="0" algn="ctr">
              <a:buNone/>
            </a:pPr>
            <a:r>
              <a:rPr lang="en-US" sz="1200" i="1" dirty="0">
                <a:solidFill>
                  <a:srgbClr val="C8A951"/>
                </a:solidFill>
                <a:latin typeface="Calibri" pitchFamily="34" charset="0"/>
                <a:ea typeface="Calibri" pitchFamily="34" charset="-122"/>
                <a:cs typeface="Calibri" pitchFamily="34" charset="-120"/>
              </a:rPr>
              <a:t>Module 3  ·  Animal Physiology, Adaptation &amp; Digestion</a:t>
            </a:r>
            <a:endParaRPr lang="en-US" sz="1200" dirty="0"/>
          </a:p>
        </p:txBody>
      </p:sp>
      <p:sp>
        <p:nvSpPr>
          <p:cNvPr id="6" name="Shape 4"/>
          <p:cNvSpPr/>
          <p:nvPr/>
        </p:nvSpPr>
        <p:spPr>
          <a:xfrm>
            <a:off x="365760" y="1371600"/>
            <a:ext cx="8412480" cy="685800"/>
          </a:xfrm>
          <a:prstGeom prst="rect">
            <a:avLst/>
          </a:prstGeom>
          <a:solidFill>
            <a:srgbClr val="001A4D"/>
          </a:solidFill>
          <a:ln w="12700">
            <a:solidFill>
              <a:srgbClr val="C8A951"/>
            </a:solidFill>
            <a:prstDash val="solid"/>
          </a:ln>
          <a:effectLst>
            <a:outerShdw blurRad="101600" dist="38100" dir="8100000" algn="bl" rotWithShape="0">
              <a:srgbClr val="000000">
                <a:alpha val="12000"/>
              </a:srgbClr>
            </a:outerShdw>
          </a:effectLst>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7" name="Text 5"/>
          <p:cNvSpPr/>
          <p:nvPr/>
        </p:nvSpPr>
        <p:spPr>
          <a:xfrm>
            <a:off x="457200" y="1463040"/>
            <a:ext cx="502920" cy="502920"/>
          </a:xfrm>
          <a:prstGeom prst="rect">
            <a:avLst/>
          </a:prstGeom>
          <a:noFill/>
          <a:ln/>
        </p:spPr>
        <p:txBody>
          <a:bodyPr wrap="square" lIns="0" tIns="0" rIns="0" bIns="0" rtlCol="0" anchor="ctr"/>
          <a:lstStyle/>
          <a:p>
            <a:pPr marL="0" indent="0" algn="ctr">
              <a:buNone/>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Text 6"/>
          <p:cNvSpPr/>
          <p:nvPr/>
        </p:nvSpPr>
        <p:spPr>
          <a:xfrm>
            <a:off x="1051560" y="1463040"/>
            <a:ext cx="7498080" cy="502920"/>
          </a:xfrm>
          <a:prstGeom prst="rect">
            <a:avLst/>
          </a:prstGeom>
          <a:noFill/>
          <a:ln/>
        </p:spPr>
        <p:txBody>
          <a:bodyPr wrap="square" lIns="0" tIns="0" rIns="0" bIns="0" rtlCol="0" anchor="ctr"/>
          <a:lstStyle/>
          <a:p>
            <a:pPr marL="0" indent="0">
              <a:buNone/>
            </a:pPr>
            <a:r>
              <a:rPr lang="en-US" sz="1200" dirty="0">
                <a:solidFill>
                  <a:srgbClr val="C8D8E8"/>
                </a:solidFill>
                <a:latin typeface="Tahoma" panose="020B0604030504040204" pitchFamily="34" charset="0"/>
                <a:ea typeface="Tahoma" panose="020B0604030504040204" pitchFamily="34" charset="0"/>
                <a:cs typeface="Tahoma" panose="020B0604030504040204" pitchFamily="34" charset="0"/>
              </a:rPr>
              <a:t>Homeostasis is maintained through multiple physiological systems working together , thermoregulation, digestion, and osmoregulation are not isolated.</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9" name="Shape 7"/>
          <p:cNvSpPr/>
          <p:nvPr/>
        </p:nvSpPr>
        <p:spPr>
          <a:xfrm>
            <a:off x="365760" y="2194560"/>
            <a:ext cx="8412480" cy="685800"/>
          </a:xfrm>
          <a:prstGeom prst="rect">
            <a:avLst/>
          </a:prstGeom>
          <a:solidFill>
            <a:srgbClr val="001A4D"/>
          </a:solidFill>
          <a:ln w="12700">
            <a:solidFill>
              <a:srgbClr val="C8A951"/>
            </a:solidFill>
            <a:prstDash val="solid"/>
          </a:ln>
          <a:effectLst>
            <a:outerShdw blurRad="101600" dist="38100" dir="8100000" algn="bl" rotWithShape="0">
              <a:srgbClr val="000000">
                <a:alpha val="12000"/>
              </a:srgbClr>
            </a:outerShdw>
          </a:effectLst>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0" name="Text 8"/>
          <p:cNvSpPr/>
          <p:nvPr/>
        </p:nvSpPr>
        <p:spPr>
          <a:xfrm>
            <a:off x="457200" y="2286000"/>
            <a:ext cx="502920" cy="502920"/>
          </a:xfrm>
          <a:prstGeom prst="rect">
            <a:avLst/>
          </a:prstGeom>
          <a:noFill/>
          <a:ln/>
        </p:spPr>
        <p:txBody>
          <a:bodyPr wrap="square" lIns="0" tIns="0" rIns="0" bIns="0" rtlCol="0" anchor="ctr"/>
          <a:lstStyle/>
          <a:p>
            <a:pPr marL="0" indent="0" algn="ctr">
              <a:buNone/>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 9"/>
          <p:cNvSpPr/>
          <p:nvPr/>
        </p:nvSpPr>
        <p:spPr>
          <a:xfrm>
            <a:off x="1051560" y="2286000"/>
            <a:ext cx="7498080" cy="502920"/>
          </a:xfrm>
          <a:prstGeom prst="rect">
            <a:avLst/>
          </a:prstGeom>
          <a:noFill/>
          <a:ln/>
        </p:spPr>
        <p:txBody>
          <a:bodyPr wrap="square" lIns="0" tIns="0" rIns="0" bIns="0" rtlCol="0" anchor="ctr"/>
          <a:lstStyle/>
          <a:p>
            <a:pPr marL="0" indent="0">
              <a:buNone/>
            </a:pPr>
            <a:r>
              <a:rPr lang="en-US" sz="1200" dirty="0">
                <a:solidFill>
                  <a:srgbClr val="C8D8E8"/>
                </a:solidFill>
                <a:latin typeface="Tahoma" panose="020B0604030504040204" pitchFamily="34" charset="0"/>
                <a:ea typeface="Tahoma" panose="020B0604030504040204" pitchFamily="34" charset="0"/>
                <a:cs typeface="Tahoma" panose="020B0604030504040204" pitchFamily="34" charset="0"/>
              </a:rPr>
              <a:t>Campus species are directly connected to the pond ecosystem from Modules 1 &amp; 2 , the same algae, the same water, the same climate stressors.</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2" name="Shape 10"/>
          <p:cNvSpPr/>
          <p:nvPr/>
        </p:nvSpPr>
        <p:spPr>
          <a:xfrm>
            <a:off x="365760" y="3017520"/>
            <a:ext cx="8412480" cy="685800"/>
          </a:xfrm>
          <a:prstGeom prst="rect">
            <a:avLst/>
          </a:prstGeom>
          <a:solidFill>
            <a:srgbClr val="001A4D"/>
          </a:solidFill>
          <a:ln w="12700">
            <a:solidFill>
              <a:srgbClr val="C8A951"/>
            </a:solidFill>
            <a:prstDash val="solid"/>
          </a:ln>
          <a:effectLst>
            <a:outerShdw blurRad="101600" dist="38100" dir="8100000" algn="bl" rotWithShape="0">
              <a:srgbClr val="000000">
                <a:alpha val="12000"/>
              </a:srgbClr>
            </a:outerShdw>
          </a:effectLst>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3" name="Text 11"/>
          <p:cNvSpPr/>
          <p:nvPr/>
        </p:nvSpPr>
        <p:spPr>
          <a:xfrm>
            <a:off x="457200" y="3108960"/>
            <a:ext cx="502920" cy="502920"/>
          </a:xfrm>
          <a:prstGeom prst="rect">
            <a:avLst/>
          </a:prstGeom>
          <a:noFill/>
          <a:ln/>
        </p:spPr>
        <p:txBody>
          <a:bodyPr wrap="square" lIns="0" tIns="0" rIns="0" bIns="0" rtlCol="0" anchor="ctr"/>
          <a:lstStyle/>
          <a:p>
            <a:pPr marL="0" indent="0" algn="ctr">
              <a:buNone/>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12"/>
          <p:cNvSpPr/>
          <p:nvPr/>
        </p:nvSpPr>
        <p:spPr>
          <a:xfrm>
            <a:off x="1051560" y="3108960"/>
            <a:ext cx="7498080" cy="502920"/>
          </a:xfrm>
          <a:prstGeom prst="rect">
            <a:avLst/>
          </a:prstGeom>
          <a:noFill/>
          <a:ln/>
        </p:spPr>
        <p:txBody>
          <a:bodyPr wrap="square" lIns="0" tIns="0" rIns="0" bIns="0" rtlCol="0" anchor="ctr"/>
          <a:lstStyle/>
          <a:p>
            <a:pPr marL="0" indent="0">
              <a:buNone/>
            </a:pPr>
            <a:r>
              <a:rPr lang="en-US" sz="1200" dirty="0">
                <a:solidFill>
                  <a:srgbClr val="C8D8E8"/>
                </a:solidFill>
                <a:latin typeface="Tahoma" panose="020B0604030504040204" pitchFamily="34" charset="0"/>
                <a:ea typeface="Tahoma" panose="020B0604030504040204" pitchFamily="34" charset="0"/>
                <a:cs typeface="Tahoma" panose="020B0604030504040204" pitchFamily="34" charset="0"/>
              </a:rPr>
              <a:t>Biology is alive at Southern University A&amp;M College , from the duck on the sidewalk to the crawfish in the waterway, adaptations are everywhere on campus.</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5" name="Shape 13"/>
          <p:cNvSpPr/>
          <p:nvPr/>
        </p:nvSpPr>
        <p:spPr>
          <a:xfrm>
            <a:off x="365760" y="3840480"/>
            <a:ext cx="8412480" cy="685800"/>
          </a:xfrm>
          <a:prstGeom prst="rect">
            <a:avLst/>
          </a:prstGeom>
          <a:solidFill>
            <a:srgbClr val="001A4D"/>
          </a:solidFill>
          <a:ln w="12700">
            <a:solidFill>
              <a:srgbClr val="C8A951"/>
            </a:solidFill>
            <a:prstDash val="solid"/>
          </a:ln>
          <a:effectLst>
            <a:outerShdw blurRad="101600" dist="38100" dir="8100000" algn="bl" rotWithShape="0">
              <a:srgbClr val="000000">
                <a:alpha val="12000"/>
              </a:srgbClr>
            </a:outerShdw>
          </a:effectLst>
        </p:spPr>
        <p: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6" name="Text 14"/>
          <p:cNvSpPr/>
          <p:nvPr/>
        </p:nvSpPr>
        <p:spPr>
          <a:xfrm>
            <a:off x="457200" y="3931920"/>
            <a:ext cx="502920" cy="502920"/>
          </a:xfrm>
          <a:prstGeom prst="rect">
            <a:avLst/>
          </a:prstGeom>
          <a:noFill/>
          <a:ln/>
        </p:spPr>
        <p:txBody>
          <a:bodyPr wrap="square" lIns="0" tIns="0" rIns="0" bIns="0" rtlCol="0" anchor="ctr"/>
          <a:lstStyle/>
          <a:p>
            <a:pPr marL="0" indent="0" algn="ctr">
              <a:buNone/>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7" name="Text 15"/>
          <p:cNvSpPr/>
          <p:nvPr/>
        </p:nvSpPr>
        <p:spPr>
          <a:xfrm>
            <a:off x="1051560" y="3931920"/>
            <a:ext cx="7498080" cy="502920"/>
          </a:xfrm>
          <a:prstGeom prst="rect">
            <a:avLst/>
          </a:prstGeom>
          <a:noFill/>
          <a:ln/>
        </p:spPr>
        <p:txBody>
          <a:bodyPr wrap="square" lIns="0" tIns="0" rIns="0" bIns="0" rtlCol="0" anchor="ctr"/>
          <a:lstStyle/>
          <a:p>
            <a:pPr marL="0" indent="0">
              <a:buNone/>
            </a:pPr>
            <a:r>
              <a:rPr lang="en-US" sz="1200" dirty="0">
                <a:solidFill>
                  <a:srgbClr val="C8D8E8"/>
                </a:solidFill>
                <a:latin typeface="Tahoma" panose="020B0604030504040204" pitchFamily="34" charset="0"/>
                <a:ea typeface="Tahoma" panose="020B0604030504040204" pitchFamily="34" charset="0"/>
                <a:cs typeface="Tahoma" panose="020B0604030504040204" pitchFamily="34" charset="0"/>
              </a:rPr>
              <a:t>Understanding these adaptations helps predict which species are most vulnerable to climate change , a theme that will continue into future modules.</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969</Words>
  <Application>Microsoft Office PowerPoint</Application>
  <PresentationFormat>On-screen Show (16:9)</PresentationFormat>
  <Paragraphs>133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 Campus Wildlife Survival Profile</dc:title>
  <dc:subject>PptxGenJS Presentation</dc:subject>
  <dc:creator>PptxGenJS</dc:creator>
  <cp:lastModifiedBy>Author</cp:lastModifiedBy>
  <cp:revision>2</cp:revision>
  <dcterms:created xsi:type="dcterms:W3CDTF">2026-04-14T07:29:07Z</dcterms:created>
  <dcterms:modified xsi:type="dcterms:W3CDTF">2026-04-14T08:01:54Z</dcterms:modified>
</cp:coreProperties>
</file>