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8.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9.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0" r:id="rId1"/>
  </p:sldMasterIdLst>
  <p:notesMasterIdLst>
    <p:notesMasterId r:id="rId12"/>
  </p:notesMasterIdLst>
  <p:sldIdLst>
    <p:sldId id="264" r:id="rId2"/>
    <p:sldId id="256" r:id="rId3"/>
    <p:sldId id="257" r:id="rId4"/>
    <p:sldId id="258" r:id="rId5"/>
    <p:sldId id="259" r:id="rId6"/>
    <p:sldId id="260" r:id="rId7"/>
    <p:sldId id="261" r:id="rId8"/>
    <p:sldId id="262" r:id="rId9"/>
    <p:sldId id="263" r:id="rId10"/>
    <p:sldId id="265"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2077" autoAdjust="0"/>
  </p:normalViewPr>
  <p:slideViewPr>
    <p:cSldViewPr snapToGrid="0" snapToObjects="1">
      <p:cViewPr varScale="1">
        <p:scale>
          <a:sx n="56" d="100"/>
          <a:sy n="56" d="100"/>
        </p:scale>
        <p:origin x="2218" y="53"/>
      </p:cViewPr>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C19BA90-3528-4734-9ECB-3A51685798FE}"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CB17CFC5-28E5-47FA-A30F-4F34886C0089}">
      <dgm:prSet/>
      <dgm:spPr/>
      <dgm:t>
        <a:bodyPr/>
        <a:lstStyle/>
        <a:p>
          <a:r>
            <a:rPr lang="en-US"/>
            <a:t>Statistical model for event counts over time</a:t>
          </a:r>
        </a:p>
      </dgm:t>
    </dgm:pt>
    <dgm:pt modelId="{FD64B370-46CB-4284-9AA1-A11A7FFE507F}" type="parTrans" cxnId="{3617EEBF-DA51-4879-84BD-7A5771BEBFB3}">
      <dgm:prSet/>
      <dgm:spPr/>
      <dgm:t>
        <a:bodyPr/>
        <a:lstStyle/>
        <a:p>
          <a:endParaRPr lang="en-US"/>
        </a:p>
      </dgm:t>
    </dgm:pt>
    <dgm:pt modelId="{DEA5F763-BB1E-449C-AEA5-BFF071D1A83D}" type="sibTrans" cxnId="{3617EEBF-DA51-4879-84BD-7A5771BEBFB3}">
      <dgm:prSet/>
      <dgm:spPr/>
      <dgm:t>
        <a:bodyPr/>
        <a:lstStyle/>
        <a:p>
          <a:endParaRPr lang="en-US"/>
        </a:p>
      </dgm:t>
    </dgm:pt>
    <dgm:pt modelId="{2DC4EC2C-1ABB-4FE6-B6A2-7C7F76FCD31B}">
      <dgm:prSet/>
      <dgm:spPr/>
      <dgm:t>
        <a:bodyPr/>
        <a:lstStyle/>
        <a:p>
          <a:r>
            <a:rPr lang="en-US"/>
            <a:t>Used when events occur independently</a:t>
          </a:r>
        </a:p>
      </dgm:t>
    </dgm:pt>
    <dgm:pt modelId="{4C02CE8E-0FBF-45B7-B7B8-3443BC81AA79}" type="parTrans" cxnId="{F5B6D0DA-1469-4F75-8C90-834ECCA4280F}">
      <dgm:prSet/>
      <dgm:spPr/>
      <dgm:t>
        <a:bodyPr/>
        <a:lstStyle/>
        <a:p>
          <a:endParaRPr lang="en-US"/>
        </a:p>
      </dgm:t>
    </dgm:pt>
    <dgm:pt modelId="{37B2BC2D-7467-48F4-B915-6129193DF906}" type="sibTrans" cxnId="{F5B6D0DA-1469-4F75-8C90-834ECCA4280F}">
      <dgm:prSet/>
      <dgm:spPr/>
      <dgm:t>
        <a:bodyPr/>
        <a:lstStyle/>
        <a:p>
          <a:endParaRPr lang="en-US"/>
        </a:p>
      </dgm:t>
    </dgm:pt>
    <dgm:pt modelId="{666DD092-D14A-4028-B9F3-011BD5E6E94D}">
      <dgm:prSet/>
      <dgm:spPr/>
      <dgm:t>
        <a:bodyPr/>
        <a:lstStyle/>
        <a:p>
          <a:r>
            <a:rPr lang="en-US"/>
            <a:t>Applies to fixed time intervals</a:t>
          </a:r>
        </a:p>
      </dgm:t>
    </dgm:pt>
    <dgm:pt modelId="{0E885252-D947-4837-BB9A-F0D7B09FD160}" type="parTrans" cxnId="{BDC7290C-DD69-40FE-B7D9-98DBE7B1A371}">
      <dgm:prSet/>
      <dgm:spPr/>
      <dgm:t>
        <a:bodyPr/>
        <a:lstStyle/>
        <a:p>
          <a:endParaRPr lang="en-US"/>
        </a:p>
      </dgm:t>
    </dgm:pt>
    <dgm:pt modelId="{8EF6392A-E93C-4689-A418-D1D09D2A9ABC}" type="sibTrans" cxnId="{BDC7290C-DD69-40FE-B7D9-98DBE7B1A371}">
      <dgm:prSet/>
      <dgm:spPr/>
      <dgm:t>
        <a:bodyPr/>
        <a:lstStyle/>
        <a:p>
          <a:endParaRPr lang="en-US"/>
        </a:p>
      </dgm:t>
    </dgm:pt>
    <dgm:pt modelId="{B4F2224E-5C75-4189-80DF-8C59C5EAD3DD}">
      <dgm:prSet/>
      <dgm:spPr/>
      <dgm:t>
        <a:bodyPr/>
        <a:lstStyle/>
        <a:p>
          <a:r>
            <a:rPr lang="en-US"/>
            <a:t>Useful in healthcare and operations</a:t>
          </a:r>
        </a:p>
      </dgm:t>
    </dgm:pt>
    <dgm:pt modelId="{E4D5840A-BC0A-4061-8D02-9898554D5FBD}" type="parTrans" cxnId="{3CF639C5-E136-4356-A45A-E2E0F7708564}">
      <dgm:prSet/>
      <dgm:spPr/>
      <dgm:t>
        <a:bodyPr/>
        <a:lstStyle/>
        <a:p>
          <a:endParaRPr lang="en-US"/>
        </a:p>
      </dgm:t>
    </dgm:pt>
    <dgm:pt modelId="{CF77D844-6E1C-4236-AB13-FC3C5C679F5B}" type="sibTrans" cxnId="{3CF639C5-E136-4356-A45A-E2E0F7708564}">
      <dgm:prSet/>
      <dgm:spPr/>
      <dgm:t>
        <a:bodyPr/>
        <a:lstStyle/>
        <a:p>
          <a:endParaRPr lang="en-US"/>
        </a:p>
      </dgm:t>
    </dgm:pt>
    <dgm:pt modelId="{780A7123-285E-42DB-BCBE-10B7963C3729}">
      <dgm:prSet/>
      <dgm:spPr/>
      <dgm:t>
        <a:bodyPr/>
        <a:lstStyle/>
        <a:p>
          <a:r>
            <a:rPr lang="en-US"/>
            <a:t>Focus: ER patient arrival analysis</a:t>
          </a:r>
        </a:p>
      </dgm:t>
    </dgm:pt>
    <dgm:pt modelId="{3FF92052-FE40-4598-BD28-74526F95A5AB}" type="parTrans" cxnId="{942517FE-BF76-4D36-A952-D0A3059A9729}">
      <dgm:prSet/>
      <dgm:spPr/>
      <dgm:t>
        <a:bodyPr/>
        <a:lstStyle/>
        <a:p>
          <a:endParaRPr lang="en-US"/>
        </a:p>
      </dgm:t>
    </dgm:pt>
    <dgm:pt modelId="{98A42807-3437-4247-BE9F-0017435D7353}" type="sibTrans" cxnId="{942517FE-BF76-4D36-A952-D0A3059A9729}">
      <dgm:prSet/>
      <dgm:spPr/>
      <dgm:t>
        <a:bodyPr/>
        <a:lstStyle/>
        <a:p>
          <a:endParaRPr lang="en-US"/>
        </a:p>
      </dgm:t>
    </dgm:pt>
    <dgm:pt modelId="{AD0FAF8D-5F3A-489F-BF06-6847546D54A1}" type="pres">
      <dgm:prSet presAssocID="{CC19BA90-3528-4734-9ECB-3A51685798FE}" presName="linear" presStyleCnt="0">
        <dgm:presLayoutVars>
          <dgm:animLvl val="lvl"/>
          <dgm:resizeHandles val="exact"/>
        </dgm:presLayoutVars>
      </dgm:prSet>
      <dgm:spPr/>
    </dgm:pt>
    <dgm:pt modelId="{0B0EF238-F5D7-4517-BE7D-5F8D91503C91}" type="pres">
      <dgm:prSet presAssocID="{CB17CFC5-28E5-47FA-A30F-4F34886C0089}" presName="parentText" presStyleLbl="node1" presStyleIdx="0" presStyleCnt="5">
        <dgm:presLayoutVars>
          <dgm:chMax val="0"/>
          <dgm:bulletEnabled val="1"/>
        </dgm:presLayoutVars>
      </dgm:prSet>
      <dgm:spPr/>
    </dgm:pt>
    <dgm:pt modelId="{5A887FB6-F37D-47AA-AA6F-8607EE0156E9}" type="pres">
      <dgm:prSet presAssocID="{DEA5F763-BB1E-449C-AEA5-BFF071D1A83D}" presName="spacer" presStyleCnt="0"/>
      <dgm:spPr/>
    </dgm:pt>
    <dgm:pt modelId="{762E6C9B-7E4D-4669-9E06-39D4469FC890}" type="pres">
      <dgm:prSet presAssocID="{2DC4EC2C-1ABB-4FE6-B6A2-7C7F76FCD31B}" presName="parentText" presStyleLbl="node1" presStyleIdx="1" presStyleCnt="5">
        <dgm:presLayoutVars>
          <dgm:chMax val="0"/>
          <dgm:bulletEnabled val="1"/>
        </dgm:presLayoutVars>
      </dgm:prSet>
      <dgm:spPr/>
    </dgm:pt>
    <dgm:pt modelId="{24E39C03-7C60-40DD-BA6A-527D2EB276CF}" type="pres">
      <dgm:prSet presAssocID="{37B2BC2D-7467-48F4-B915-6129193DF906}" presName="spacer" presStyleCnt="0"/>
      <dgm:spPr/>
    </dgm:pt>
    <dgm:pt modelId="{8E29361E-2E94-4B3E-9E0D-18742B211BE9}" type="pres">
      <dgm:prSet presAssocID="{666DD092-D14A-4028-B9F3-011BD5E6E94D}" presName="parentText" presStyleLbl="node1" presStyleIdx="2" presStyleCnt="5">
        <dgm:presLayoutVars>
          <dgm:chMax val="0"/>
          <dgm:bulletEnabled val="1"/>
        </dgm:presLayoutVars>
      </dgm:prSet>
      <dgm:spPr/>
    </dgm:pt>
    <dgm:pt modelId="{FEDB59F0-8254-43D9-B018-73A43D596376}" type="pres">
      <dgm:prSet presAssocID="{8EF6392A-E93C-4689-A418-D1D09D2A9ABC}" presName="spacer" presStyleCnt="0"/>
      <dgm:spPr/>
    </dgm:pt>
    <dgm:pt modelId="{420D035C-C49F-4F19-9C6D-9B6465A2087A}" type="pres">
      <dgm:prSet presAssocID="{B4F2224E-5C75-4189-80DF-8C59C5EAD3DD}" presName="parentText" presStyleLbl="node1" presStyleIdx="3" presStyleCnt="5">
        <dgm:presLayoutVars>
          <dgm:chMax val="0"/>
          <dgm:bulletEnabled val="1"/>
        </dgm:presLayoutVars>
      </dgm:prSet>
      <dgm:spPr/>
    </dgm:pt>
    <dgm:pt modelId="{5A82BB6B-3FF5-42C3-B356-5E5ED1450B46}" type="pres">
      <dgm:prSet presAssocID="{CF77D844-6E1C-4236-AB13-FC3C5C679F5B}" presName="spacer" presStyleCnt="0"/>
      <dgm:spPr/>
    </dgm:pt>
    <dgm:pt modelId="{A42E2963-8B1D-4624-825B-E8920665420D}" type="pres">
      <dgm:prSet presAssocID="{780A7123-285E-42DB-BCBE-10B7963C3729}" presName="parentText" presStyleLbl="node1" presStyleIdx="4" presStyleCnt="5">
        <dgm:presLayoutVars>
          <dgm:chMax val="0"/>
          <dgm:bulletEnabled val="1"/>
        </dgm:presLayoutVars>
      </dgm:prSet>
      <dgm:spPr/>
    </dgm:pt>
  </dgm:ptLst>
  <dgm:cxnLst>
    <dgm:cxn modelId="{791BA004-DFC6-4D34-8D57-26C65EC19D67}" type="presOf" srcId="{2DC4EC2C-1ABB-4FE6-B6A2-7C7F76FCD31B}" destId="{762E6C9B-7E4D-4669-9E06-39D4469FC890}" srcOrd="0" destOrd="0" presId="urn:microsoft.com/office/officeart/2005/8/layout/vList2"/>
    <dgm:cxn modelId="{BDC7290C-DD69-40FE-B7D9-98DBE7B1A371}" srcId="{CC19BA90-3528-4734-9ECB-3A51685798FE}" destId="{666DD092-D14A-4028-B9F3-011BD5E6E94D}" srcOrd="2" destOrd="0" parTransId="{0E885252-D947-4837-BB9A-F0D7B09FD160}" sibTransId="{8EF6392A-E93C-4689-A418-D1D09D2A9ABC}"/>
    <dgm:cxn modelId="{B7443581-5524-4586-9D1D-AB5AD11A5141}" type="presOf" srcId="{780A7123-285E-42DB-BCBE-10B7963C3729}" destId="{A42E2963-8B1D-4624-825B-E8920665420D}" srcOrd="0" destOrd="0" presId="urn:microsoft.com/office/officeart/2005/8/layout/vList2"/>
    <dgm:cxn modelId="{26755C99-BA70-45E6-90A1-DE7734E511C9}" type="presOf" srcId="{666DD092-D14A-4028-B9F3-011BD5E6E94D}" destId="{8E29361E-2E94-4B3E-9E0D-18742B211BE9}" srcOrd="0" destOrd="0" presId="urn:microsoft.com/office/officeart/2005/8/layout/vList2"/>
    <dgm:cxn modelId="{3617EEBF-DA51-4879-84BD-7A5771BEBFB3}" srcId="{CC19BA90-3528-4734-9ECB-3A51685798FE}" destId="{CB17CFC5-28E5-47FA-A30F-4F34886C0089}" srcOrd="0" destOrd="0" parTransId="{FD64B370-46CB-4284-9AA1-A11A7FFE507F}" sibTransId="{DEA5F763-BB1E-449C-AEA5-BFF071D1A83D}"/>
    <dgm:cxn modelId="{3CF639C5-E136-4356-A45A-E2E0F7708564}" srcId="{CC19BA90-3528-4734-9ECB-3A51685798FE}" destId="{B4F2224E-5C75-4189-80DF-8C59C5EAD3DD}" srcOrd="3" destOrd="0" parTransId="{E4D5840A-BC0A-4061-8D02-9898554D5FBD}" sibTransId="{CF77D844-6E1C-4236-AB13-FC3C5C679F5B}"/>
    <dgm:cxn modelId="{E55F13CB-CE1A-45E7-8D10-7C9D2627B442}" type="presOf" srcId="{CB17CFC5-28E5-47FA-A30F-4F34886C0089}" destId="{0B0EF238-F5D7-4517-BE7D-5F8D91503C91}" srcOrd="0" destOrd="0" presId="urn:microsoft.com/office/officeart/2005/8/layout/vList2"/>
    <dgm:cxn modelId="{C905C4D5-CD17-429A-A984-8E442ECBB91C}" type="presOf" srcId="{B4F2224E-5C75-4189-80DF-8C59C5EAD3DD}" destId="{420D035C-C49F-4F19-9C6D-9B6465A2087A}" srcOrd="0" destOrd="0" presId="urn:microsoft.com/office/officeart/2005/8/layout/vList2"/>
    <dgm:cxn modelId="{F5B6D0DA-1469-4F75-8C90-834ECCA4280F}" srcId="{CC19BA90-3528-4734-9ECB-3A51685798FE}" destId="{2DC4EC2C-1ABB-4FE6-B6A2-7C7F76FCD31B}" srcOrd="1" destOrd="0" parTransId="{4C02CE8E-0FBF-45B7-B7B8-3443BC81AA79}" sibTransId="{37B2BC2D-7467-48F4-B915-6129193DF906}"/>
    <dgm:cxn modelId="{C0EF0CF5-BC16-463F-BFD9-F25A085489D8}" type="presOf" srcId="{CC19BA90-3528-4734-9ECB-3A51685798FE}" destId="{AD0FAF8D-5F3A-489F-BF06-6847546D54A1}" srcOrd="0" destOrd="0" presId="urn:microsoft.com/office/officeart/2005/8/layout/vList2"/>
    <dgm:cxn modelId="{942517FE-BF76-4D36-A952-D0A3059A9729}" srcId="{CC19BA90-3528-4734-9ECB-3A51685798FE}" destId="{780A7123-285E-42DB-BCBE-10B7963C3729}" srcOrd="4" destOrd="0" parTransId="{3FF92052-FE40-4598-BD28-74526F95A5AB}" sibTransId="{98A42807-3437-4247-BE9F-0017435D7353}"/>
    <dgm:cxn modelId="{4CE07904-78A2-4244-A39F-31E7E4F0057A}" type="presParOf" srcId="{AD0FAF8D-5F3A-489F-BF06-6847546D54A1}" destId="{0B0EF238-F5D7-4517-BE7D-5F8D91503C91}" srcOrd="0" destOrd="0" presId="urn:microsoft.com/office/officeart/2005/8/layout/vList2"/>
    <dgm:cxn modelId="{E26E7662-6C04-423B-B4EC-E909A46F7E18}" type="presParOf" srcId="{AD0FAF8D-5F3A-489F-BF06-6847546D54A1}" destId="{5A887FB6-F37D-47AA-AA6F-8607EE0156E9}" srcOrd="1" destOrd="0" presId="urn:microsoft.com/office/officeart/2005/8/layout/vList2"/>
    <dgm:cxn modelId="{7BB5575B-554A-4B9F-AF44-B2EAFAFD6180}" type="presParOf" srcId="{AD0FAF8D-5F3A-489F-BF06-6847546D54A1}" destId="{762E6C9B-7E4D-4669-9E06-39D4469FC890}" srcOrd="2" destOrd="0" presId="urn:microsoft.com/office/officeart/2005/8/layout/vList2"/>
    <dgm:cxn modelId="{7753B234-05CE-4E48-AB24-002C4D09D0F9}" type="presParOf" srcId="{AD0FAF8D-5F3A-489F-BF06-6847546D54A1}" destId="{24E39C03-7C60-40DD-BA6A-527D2EB276CF}" srcOrd="3" destOrd="0" presId="urn:microsoft.com/office/officeart/2005/8/layout/vList2"/>
    <dgm:cxn modelId="{AC6057D3-0245-4C53-91EE-A855F8EA2E7E}" type="presParOf" srcId="{AD0FAF8D-5F3A-489F-BF06-6847546D54A1}" destId="{8E29361E-2E94-4B3E-9E0D-18742B211BE9}" srcOrd="4" destOrd="0" presId="urn:microsoft.com/office/officeart/2005/8/layout/vList2"/>
    <dgm:cxn modelId="{B8F34D13-5350-40DC-B489-40664F9EA1DA}" type="presParOf" srcId="{AD0FAF8D-5F3A-489F-BF06-6847546D54A1}" destId="{FEDB59F0-8254-43D9-B018-73A43D596376}" srcOrd="5" destOrd="0" presId="urn:microsoft.com/office/officeart/2005/8/layout/vList2"/>
    <dgm:cxn modelId="{F15E17BC-6DB6-4E1A-B382-626A6322245F}" type="presParOf" srcId="{AD0FAF8D-5F3A-489F-BF06-6847546D54A1}" destId="{420D035C-C49F-4F19-9C6D-9B6465A2087A}" srcOrd="6" destOrd="0" presId="urn:microsoft.com/office/officeart/2005/8/layout/vList2"/>
    <dgm:cxn modelId="{7C96E738-353A-4B12-AAD0-744900F03C72}" type="presParOf" srcId="{AD0FAF8D-5F3A-489F-BF06-6847546D54A1}" destId="{5A82BB6B-3FF5-42C3-B356-5E5ED1450B46}" srcOrd="7" destOrd="0" presId="urn:microsoft.com/office/officeart/2005/8/layout/vList2"/>
    <dgm:cxn modelId="{2BC55A24-D7A8-4076-8076-AB6D42D11BB9}" type="presParOf" srcId="{AD0FAF8D-5F3A-489F-BF06-6847546D54A1}" destId="{A42E2963-8B1D-4624-825B-E8920665420D}" srcOrd="8"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CF05E85-53E4-419A-86B2-76133859237A}" type="doc">
      <dgm:prSet loTypeId="urn:microsoft.com/office/officeart/2005/8/layout/hList6" loCatId="list" qsTypeId="urn:microsoft.com/office/officeart/2005/8/quickstyle/simple1" qsCatId="simple" csTypeId="urn:microsoft.com/office/officeart/2005/8/colors/accent1_2" csCatId="accent1"/>
      <dgm:spPr/>
      <dgm:t>
        <a:bodyPr/>
        <a:lstStyle/>
        <a:p>
          <a:endParaRPr lang="en-US"/>
        </a:p>
      </dgm:t>
    </dgm:pt>
    <dgm:pt modelId="{D589566A-828C-4D55-9691-64374E6E16D9}">
      <dgm:prSet/>
      <dgm:spPr/>
      <dgm:t>
        <a:bodyPr/>
        <a:lstStyle/>
        <a:p>
          <a:r>
            <a:rPr lang="en-US"/>
            <a:t>Models number of events in a fixed interval</a:t>
          </a:r>
        </a:p>
      </dgm:t>
    </dgm:pt>
    <dgm:pt modelId="{DC3C7AD9-ED2E-4809-901F-D0CBA78EE406}" type="parTrans" cxnId="{6C56829C-B9EF-4DA5-B84E-6B95CE91B0BF}">
      <dgm:prSet/>
      <dgm:spPr/>
      <dgm:t>
        <a:bodyPr/>
        <a:lstStyle/>
        <a:p>
          <a:endParaRPr lang="en-US"/>
        </a:p>
      </dgm:t>
    </dgm:pt>
    <dgm:pt modelId="{03BC505B-1164-497D-8984-7E1D32F3D5A6}" type="sibTrans" cxnId="{6C56829C-B9EF-4DA5-B84E-6B95CE91B0BF}">
      <dgm:prSet/>
      <dgm:spPr/>
      <dgm:t>
        <a:bodyPr/>
        <a:lstStyle/>
        <a:p>
          <a:endParaRPr lang="en-US"/>
        </a:p>
      </dgm:t>
    </dgm:pt>
    <dgm:pt modelId="{66A2C2F6-EFD4-4FE1-8E27-B7E10AD3EE7B}">
      <dgm:prSet/>
      <dgm:spPr/>
      <dgm:t>
        <a:bodyPr/>
        <a:lstStyle/>
        <a:p>
          <a:r>
            <a:rPr lang="en-US"/>
            <a:t>Assumes independent occurrences</a:t>
          </a:r>
        </a:p>
      </dgm:t>
    </dgm:pt>
    <dgm:pt modelId="{05445E79-B96E-4FBF-837A-8624420FC82C}" type="parTrans" cxnId="{EA191568-04B8-4F8A-AFB4-6459B73D441D}">
      <dgm:prSet/>
      <dgm:spPr/>
      <dgm:t>
        <a:bodyPr/>
        <a:lstStyle/>
        <a:p>
          <a:endParaRPr lang="en-US"/>
        </a:p>
      </dgm:t>
    </dgm:pt>
    <dgm:pt modelId="{C2A53FBE-8F19-43F7-819C-36E9AAFFED23}" type="sibTrans" cxnId="{EA191568-04B8-4F8A-AFB4-6459B73D441D}">
      <dgm:prSet/>
      <dgm:spPr/>
      <dgm:t>
        <a:bodyPr/>
        <a:lstStyle/>
        <a:p>
          <a:endParaRPr lang="en-US"/>
        </a:p>
      </dgm:t>
    </dgm:pt>
    <dgm:pt modelId="{8C87DC2C-1FCB-4331-9420-E8F4279D5805}">
      <dgm:prSet/>
      <dgm:spPr/>
      <dgm:t>
        <a:bodyPr/>
        <a:lstStyle/>
        <a:p>
          <a:r>
            <a:rPr lang="en-US"/>
            <a:t>Requires constant average rate (λ)</a:t>
          </a:r>
        </a:p>
      </dgm:t>
    </dgm:pt>
    <dgm:pt modelId="{43A82772-D4D7-4133-95A5-88CA4014347A}" type="parTrans" cxnId="{E29A7648-8F46-4FDE-8FFB-7807DACF2B7C}">
      <dgm:prSet/>
      <dgm:spPr/>
      <dgm:t>
        <a:bodyPr/>
        <a:lstStyle/>
        <a:p>
          <a:endParaRPr lang="en-US"/>
        </a:p>
      </dgm:t>
    </dgm:pt>
    <dgm:pt modelId="{35BE737D-34DE-49A8-B681-6973166588AB}" type="sibTrans" cxnId="{E29A7648-8F46-4FDE-8FFB-7807DACF2B7C}">
      <dgm:prSet/>
      <dgm:spPr/>
      <dgm:t>
        <a:bodyPr/>
        <a:lstStyle/>
        <a:p>
          <a:endParaRPr lang="en-US"/>
        </a:p>
      </dgm:t>
    </dgm:pt>
    <dgm:pt modelId="{880216EF-BA74-4B59-9A10-1A676FB9D830}">
      <dgm:prSet/>
      <dgm:spPr/>
      <dgm:t>
        <a:bodyPr/>
        <a:lstStyle/>
        <a:p>
          <a:r>
            <a:rPr lang="en-US"/>
            <a:t>Used for rare event probabilities</a:t>
          </a:r>
        </a:p>
      </dgm:t>
    </dgm:pt>
    <dgm:pt modelId="{A6F0F4C6-ACC6-4A27-A185-F3D864824814}" type="parTrans" cxnId="{01A3C3F2-E0BB-43C1-969C-4F2C06939CF7}">
      <dgm:prSet/>
      <dgm:spPr/>
      <dgm:t>
        <a:bodyPr/>
        <a:lstStyle/>
        <a:p>
          <a:endParaRPr lang="en-US"/>
        </a:p>
      </dgm:t>
    </dgm:pt>
    <dgm:pt modelId="{242DC884-89A5-41F0-8167-2E3E868F0779}" type="sibTrans" cxnId="{01A3C3F2-E0BB-43C1-969C-4F2C06939CF7}">
      <dgm:prSet/>
      <dgm:spPr/>
      <dgm:t>
        <a:bodyPr/>
        <a:lstStyle/>
        <a:p>
          <a:endParaRPr lang="en-US"/>
        </a:p>
      </dgm:t>
    </dgm:pt>
    <dgm:pt modelId="{12F1976D-9119-4ADB-AC0B-AE980FFE9D6B}">
      <dgm:prSet/>
      <dgm:spPr/>
      <dgm:t>
        <a:bodyPr/>
        <a:lstStyle/>
        <a:p>
          <a:r>
            <a:rPr lang="en-US"/>
            <a:t>Common in real-world random processes</a:t>
          </a:r>
        </a:p>
      </dgm:t>
    </dgm:pt>
    <dgm:pt modelId="{FB5DF9E2-EB90-4F2E-B43A-F5CB95E2A77B}" type="parTrans" cxnId="{FAEEB964-F51C-4804-8BBE-88BF2AEB3A35}">
      <dgm:prSet/>
      <dgm:spPr/>
      <dgm:t>
        <a:bodyPr/>
        <a:lstStyle/>
        <a:p>
          <a:endParaRPr lang="en-US"/>
        </a:p>
      </dgm:t>
    </dgm:pt>
    <dgm:pt modelId="{B066BA08-9090-45A4-ADD7-688204B7F970}" type="sibTrans" cxnId="{FAEEB964-F51C-4804-8BBE-88BF2AEB3A35}">
      <dgm:prSet/>
      <dgm:spPr/>
      <dgm:t>
        <a:bodyPr/>
        <a:lstStyle/>
        <a:p>
          <a:endParaRPr lang="en-US"/>
        </a:p>
      </dgm:t>
    </dgm:pt>
    <dgm:pt modelId="{9BE31B00-534F-482A-A0B9-13EA88B939AC}" type="pres">
      <dgm:prSet presAssocID="{8CF05E85-53E4-419A-86B2-76133859237A}" presName="Name0" presStyleCnt="0">
        <dgm:presLayoutVars>
          <dgm:dir/>
          <dgm:resizeHandles val="exact"/>
        </dgm:presLayoutVars>
      </dgm:prSet>
      <dgm:spPr/>
    </dgm:pt>
    <dgm:pt modelId="{298ACB6C-079E-4CA6-8223-2A89F74C6C3A}" type="pres">
      <dgm:prSet presAssocID="{D589566A-828C-4D55-9691-64374E6E16D9}" presName="node" presStyleLbl="node1" presStyleIdx="0" presStyleCnt="5">
        <dgm:presLayoutVars>
          <dgm:bulletEnabled val="1"/>
        </dgm:presLayoutVars>
      </dgm:prSet>
      <dgm:spPr/>
    </dgm:pt>
    <dgm:pt modelId="{582E8CF7-7851-4568-B0F1-A62B65354BEA}" type="pres">
      <dgm:prSet presAssocID="{03BC505B-1164-497D-8984-7E1D32F3D5A6}" presName="sibTrans" presStyleCnt="0"/>
      <dgm:spPr/>
    </dgm:pt>
    <dgm:pt modelId="{05C5367D-8CFE-490D-A9B8-E872D173D991}" type="pres">
      <dgm:prSet presAssocID="{66A2C2F6-EFD4-4FE1-8E27-B7E10AD3EE7B}" presName="node" presStyleLbl="node1" presStyleIdx="1" presStyleCnt="5">
        <dgm:presLayoutVars>
          <dgm:bulletEnabled val="1"/>
        </dgm:presLayoutVars>
      </dgm:prSet>
      <dgm:spPr/>
    </dgm:pt>
    <dgm:pt modelId="{C6BB8B66-09B4-4BD4-959F-648A81205F8A}" type="pres">
      <dgm:prSet presAssocID="{C2A53FBE-8F19-43F7-819C-36E9AAFFED23}" presName="sibTrans" presStyleCnt="0"/>
      <dgm:spPr/>
    </dgm:pt>
    <dgm:pt modelId="{8E2B7867-C45B-4CED-9731-A6EA714E396B}" type="pres">
      <dgm:prSet presAssocID="{8C87DC2C-1FCB-4331-9420-E8F4279D5805}" presName="node" presStyleLbl="node1" presStyleIdx="2" presStyleCnt="5">
        <dgm:presLayoutVars>
          <dgm:bulletEnabled val="1"/>
        </dgm:presLayoutVars>
      </dgm:prSet>
      <dgm:spPr/>
    </dgm:pt>
    <dgm:pt modelId="{0D025A41-D45A-43E7-913E-F30164A390AF}" type="pres">
      <dgm:prSet presAssocID="{35BE737D-34DE-49A8-B681-6973166588AB}" presName="sibTrans" presStyleCnt="0"/>
      <dgm:spPr/>
    </dgm:pt>
    <dgm:pt modelId="{80115692-54E3-491B-AAC6-A6D7F57D5F26}" type="pres">
      <dgm:prSet presAssocID="{880216EF-BA74-4B59-9A10-1A676FB9D830}" presName="node" presStyleLbl="node1" presStyleIdx="3" presStyleCnt="5">
        <dgm:presLayoutVars>
          <dgm:bulletEnabled val="1"/>
        </dgm:presLayoutVars>
      </dgm:prSet>
      <dgm:spPr/>
    </dgm:pt>
    <dgm:pt modelId="{1362EEC1-FEAF-437A-AF58-5C10F6E35E40}" type="pres">
      <dgm:prSet presAssocID="{242DC884-89A5-41F0-8167-2E3E868F0779}" presName="sibTrans" presStyleCnt="0"/>
      <dgm:spPr/>
    </dgm:pt>
    <dgm:pt modelId="{ED0B164D-2344-4D92-9846-A493E5F80AD5}" type="pres">
      <dgm:prSet presAssocID="{12F1976D-9119-4ADB-AC0B-AE980FFE9D6B}" presName="node" presStyleLbl="node1" presStyleIdx="4" presStyleCnt="5">
        <dgm:presLayoutVars>
          <dgm:bulletEnabled val="1"/>
        </dgm:presLayoutVars>
      </dgm:prSet>
      <dgm:spPr/>
    </dgm:pt>
  </dgm:ptLst>
  <dgm:cxnLst>
    <dgm:cxn modelId="{FAEEB964-F51C-4804-8BBE-88BF2AEB3A35}" srcId="{8CF05E85-53E4-419A-86B2-76133859237A}" destId="{12F1976D-9119-4ADB-AC0B-AE980FFE9D6B}" srcOrd="4" destOrd="0" parTransId="{FB5DF9E2-EB90-4F2E-B43A-F5CB95E2A77B}" sibTransId="{B066BA08-9090-45A4-ADD7-688204B7F970}"/>
    <dgm:cxn modelId="{EA191568-04B8-4F8A-AFB4-6459B73D441D}" srcId="{8CF05E85-53E4-419A-86B2-76133859237A}" destId="{66A2C2F6-EFD4-4FE1-8E27-B7E10AD3EE7B}" srcOrd="1" destOrd="0" parTransId="{05445E79-B96E-4FBF-837A-8624420FC82C}" sibTransId="{C2A53FBE-8F19-43F7-819C-36E9AAFFED23}"/>
    <dgm:cxn modelId="{E29A7648-8F46-4FDE-8FFB-7807DACF2B7C}" srcId="{8CF05E85-53E4-419A-86B2-76133859237A}" destId="{8C87DC2C-1FCB-4331-9420-E8F4279D5805}" srcOrd="2" destOrd="0" parTransId="{43A82772-D4D7-4133-95A5-88CA4014347A}" sibTransId="{35BE737D-34DE-49A8-B681-6973166588AB}"/>
    <dgm:cxn modelId="{45CF197C-2E7E-4875-9F97-DD4BD3571B36}" type="presOf" srcId="{D589566A-828C-4D55-9691-64374E6E16D9}" destId="{298ACB6C-079E-4CA6-8223-2A89F74C6C3A}" srcOrd="0" destOrd="0" presId="urn:microsoft.com/office/officeart/2005/8/layout/hList6"/>
    <dgm:cxn modelId="{B7834D7C-DADE-478A-8ED8-88CB02179F47}" type="presOf" srcId="{12F1976D-9119-4ADB-AC0B-AE980FFE9D6B}" destId="{ED0B164D-2344-4D92-9846-A493E5F80AD5}" srcOrd="0" destOrd="0" presId="urn:microsoft.com/office/officeart/2005/8/layout/hList6"/>
    <dgm:cxn modelId="{6C56829C-B9EF-4DA5-B84E-6B95CE91B0BF}" srcId="{8CF05E85-53E4-419A-86B2-76133859237A}" destId="{D589566A-828C-4D55-9691-64374E6E16D9}" srcOrd="0" destOrd="0" parTransId="{DC3C7AD9-ED2E-4809-901F-D0CBA78EE406}" sibTransId="{03BC505B-1164-497D-8984-7E1D32F3D5A6}"/>
    <dgm:cxn modelId="{3B1314AE-9CC8-4CA1-89B9-57E22F970518}" type="presOf" srcId="{8CF05E85-53E4-419A-86B2-76133859237A}" destId="{9BE31B00-534F-482A-A0B9-13EA88B939AC}" srcOrd="0" destOrd="0" presId="urn:microsoft.com/office/officeart/2005/8/layout/hList6"/>
    <dgm:cxn modelId="{248520AF-35D8-484C-B5E6-4AC1B1E176AD}" type="presOf" srcId="{8C87DC2C-1FCB-4331-9420-E8F4279D5805}" destId="{8E2B7867-C45B-4CED-9731-A6EA714E396B}" srcOrd="0" destOrd="0" presId="urn:microsoft.com/office/officeart/2005/8/layout/hList6"/>
    <dgm:cxn modelId="{5E9D3DC5-5519-4C08-8C3A-940F4DB481C6}" type="presOf" srcId="{880216EF-BA74-4B59-9A10-1A676FB9D830}" destId="{80115692-54E3-491B-AAC6-A6D7F57D5F26}" srcOrd="0" destOrd="0" presId="urn:microsoft.com/office/officeart/2005/8/layout/hList6"/>
    <dgm:cxn modelId="{01A3C3F2-E0BB-43C1-969C-4F2C06939CF7}" srcId="{8CF05E85-53E4-419A-86B2-76133859237A}" destId="{880216EF-BA74-4B59-9A10-1A676FB9D830}" srcOrd="3" destOrd="0" parTransId="{A6F0F4C6-ACC6-4A27-A185-F3D864824814}" sibTransId="{242DC884-89A5-41F0-8167-2E3E868F0779}"/>
    <dgm:cxn modelId="{6D5081F4-D53B-45DD-9018-741C18706D02}" type="presOf" srcId="{66A2C2F6-EFD4-4FE1-8E27-B7E10AD3EE7B}" destId="{05C5367D-8CFE-490D-A9B8-E872D173D991}" srcOrd="0" destOrd="0" presId="urn:microsoft.com/office/officeart/2005/8/layout/hList6"/>
    <dgm:cxn modelId="{61691E78-538F-411B-885E-25B01F2335BA}" type="presParOf" srcId="{9BE31B00-534F-482A-A0B9-13EA88B939AC}" destId="{298ACB6C-079E-4CA6-8223-2A89F74C6C3A}" srcOrd="0" destOrd="0" presId="urn:microsoft.com/office/officeart/2005/8/layout/hList6"/>
    <dgm:cxn modelId="{FE23ABE7-607C-47B7-909C-6D0D086D2F0B}" type="presParOf" srcId="{9BE31B00-534F-482A-A0B9-13EA88B939AC}" destId="{582E8CF7-7851-4568-B0F1-A62B65354BEA}" srcOrd="1" destOrd="0" presId="urn:microsoft.com/office/officeart/2005/8/layout/hList6"/>
    <dgm:cxn modelId="{40364874-50B4-4ED2-8A9E-845FCB540DC9}" type="presParOf" srcId="{9BE31B00-534F-482A-A0B9-13EA88B939AC}" destId="{05C5367D-8CFE-490D-A9B8-E872D173D991}" srcOrd="2" destOrd="0" presId="urn:microsoft.com/office/officeart/2005/8/layout/hList6"/>
    <dgm:cxn modelId="{C86573C0-6CF4-4B3F-92C7-24E0A98D7920}" type="presParOf" srcId="{9BE31B00-534F-482A-A0B9-13EA88B939AC}" destId="{C6BB8B66-09B4-4BD4-959F-648A81205F8A}" srcOrd="3" destOrd="0" presId="urn:microsoft.com/office/officeart/2005/8/layout/hList6"/>
    <dgm:cxn modelId="{1B0CB35C-630F-4832-8513-60B012C326AF}" type="presParOf" srcId="{9BE31B00-534F-482A-A0B9-13EA88B939AC}" destId="{8E2B7867-C45B-4CED-9731-A6EA714E396B}" srcOrd="4" destOrd="0" presId="urn:microsoft.com/office/officeart/2005/8/layout/hList6"/>
    <dgm:cxn modelId="{1A3BCA32-7D62-42BE-B392-992BAC2313F2}" type="presParOf" srcId="{9BE31B00-534F-482A-A0B9-13EA88B939AC}" destId="{0D025A41-D45A-43E7-913E-F30164A390AF}" srcOrd="5" destOrd="0" presId="urn:microsoft.com/office/officeart/2005/8/layout/hList6"/>
    <dgm:cxn modelId="{FE57A2E3-858D-40AD-BAA6-C709982A8D56}" type="presParOf" srcId="{9BE31B00-534F-482A-A0B9-13EA88B939AC}" destId="{80115692-54E3-491B-AAC6-A6D7F57D5F26}" srcOrd="6" destOrd="0" presId="urn:microsoft.com/office/officeart/2005/8/layout/hList6"/>
    <dgm:cxn modelId="{9A4A0155-FADA-4CDC-9AEC-D7E926AC2F46}" type="presParOf" srcId="{9BE31B00-534F-482A-A0B9-13EA88B939AC}" destId="{1362EEC1-FEAF-437A-AF58-5C10F6E35E40}" srcOrd="7" destOrd="0" presId="urn:microsoft.com/office/officeart/2005/8/layout/hList6"/>
    <dgm:cxn modelId="{F14C5AD6-85F0-470A-8FCE-F70550907298}" type="presParOf" srcId="{9BE31B00-534F-482A-A0B9-13EA88B939AC}" destId="{ED0B164D-2344-4D92-9846-A493E5F80AD5}" srcOrd="8" destOrd="0" presId="urn:microsoft.com/office/officeart/2005/8/layout/hList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3C278A8-E69F-478E-8BCE-A0CF2FBB64C7}" type="doc">
      <dgm:prSet loTypeId="urn:microsoft.com/office/officeart/2005/8/layout/pyramid2" loCatId="pyramid" qsTypeId="urn:microsoft.com/office/officeart/2005/8/quickstyle/simple1" qsCatId="simple" csTypeId="urn:microsoft.com/office/officeart/2005/8/colors/accent1_2" csCatId="accent1"/>
      <dgm:spPr/>
      <dgm:t>
        <a:bodyPr/>
        <a:lstStyle/>
        <a:p>
          <a:endParaRPr lang="en-US"/>
        </a:p>
      </dgm:t>
    </dgm:pt>
    <dgm:pt modelId="{59A22F43-14BD-46EB-91B2-6A0CEB6A2C82}">
      <dgm:prSet/>
      <dgm:spPr/>
      <dgm:t>
        <a:bodyPr/>
        <a:lstStyle/>
        <a:p>
          <a:r>
            <a:rPr lang="en-US"/>
            <a:t>Hospital emergency arrivals</a:t>
          </a:r>
        </a:p>
      </dgm:t>
    </dgm:pt>
    <dgm:pt modelId="{A382F737-6D8B-4C7F-83A3-5B7E6FC0EAA4}" type="parTrans" cxnId="{CC4CFBD5-E1EE-483C-8E2D-16F0AE8EA1F2}">
      <dgm:prSet/>
      <dgm:spPr/>
      <dgm:t>
        <a:bodyPr/>
        <a:lstStyle/>
        <a:p>
          <a:endParaRPr lang="en-US"/>
        </a:p>
      </dgm:t>
    </dgm:pt>
    <dgm:pt modelId="{685C7635-C511-480A-A990-7F112EE5CA04}" type="sibTrans" cxnId="{CC4CFBD5-E1EE-483C-8E2D-16F0AE8EA1F2}">
      <dgm:prSet/>
      <dgm:spPr/>
      <dgm:t>
        <a:bodyPr/>
        <a:lstStyle/>
        <a:p>
          <a:endParaRPr lang="en-US"/>
        </a:p>
      </dgm:t>
    </dgm:pt>
    <dgm:pt modelId="{F8992E7D-641F-4F0F-8A98-8FF64CCCB331}">
      <dgm:prSet/>
      <dgm:spPr/>
      <dgm:t>
        <a:bodyPr/>
        <a:lstStyle/>
        <a:p>
          <a:r>
            <a:rPr lang="en-US"/>
            <a:t>Call center volume analysis</a:t>
          </a:r>
        </a:p>
      </dgm:t>
    </dgm:pt>
    <dgm:pt modelId="{C54B4F30-CB0F-4BB8-B4C0-E8EE4102AFD4}" type="parTrans" cxnId="{E7FB8C2B-A601-4CD0-96C1-57EAB9BD6F9C}">
      <dgm:prSet/>
      <dgm:spPr/>
      <dgm:t>
        <a:bodyPr/>
        <a:lstStyle/>
        <a:p>
          <a:endParaRPr lang="en-US"/>
        </a:p>
      </dgm:t>
    </dgm:pt>
    <dgm:pt modelId="{6DC1AAAF-E9A8-4AC2-9773-2A3951FFC10B}" type="sibTrans" cxnId="{E7FB8C2B-A601-4CD0-96C1-57EAB9BD6F9C}">
      <dgm:prSet/>
      <dgm:spPr/>
      <dgm:t>
        <a:bodyPr/>
        <a:lstStyle/>
        <a:p>
          <a:endParaRPr lang="en-US"/>
        </a:p>
      </dgm:t>
    </dgm:pt>
    <dgm:pt modelId="{93E8FB23-E5ED-4289-9E00-A3CBED371FC7}">
      <dgm:prSet/>
      <dgm:spPr/>
      <dgm:t>
        <a:bodyPr/>
        <a:lstStyle/>
        <a:p>
          <a:r>
            <a:rPr lang="en-US"/>
            <a:t>Traffic accident frequency</a:t>
          </a:r>
        </a:p>
      </dgm:t>
    </dgm:pt>
    <dgm:pt modelId="{BA99E5F9-632A-4C08-AADF-B5BEC74A996F}" type="parTrans" cxnId="{20B54E80-0BC6-43F6-BD8C-E32C1BB98A86}">
      <dgm:prSet/>
      <dgm:spPr/>
      <dgm:t>
        <a:bodyPr/>
        <a:lstStyle/>
        <a:p>
          <a:endParaRPr lang="en-US"/>
        </a:p>
      </dgm:t>
    </dgm:pt>
    <dgm:pt modelId="{AF92F4B1-18F7-45BC-AF84-E60219FCA4FA}" type="sibTrans" cxnId="{20B54E80-0BC6-43F6-BD8C-E32C1BB98A86}">
      <dgm:prSet/>
      <dgm:spPr/>
      <dgm:t>
        <a:bodyPr/>
        <a:lstStyle/>
        <a:p>
          <a:endParaRPr lang="en-US"/>
        </a:p>
      </dgm:t>
    </dgm:pt>
    <dgm:pt modelId="{8338D5A7-FF8B-4CD1-9078-EB3336CFF07A}">
      <dgm:prSet/>
      <dgm:spPr/>
      <dgm:t>
        <a:bodyPr/>
        <a:lstStyle/>
        <a:p>
          <a:r>
            <a:rPr lang="en-US"/>
            <a:t>Website traffic monitoring</a:t>
          </a:r>
        </a:p>
      </dgm:t>
    </dgm:pt>
    <dgm:pt modelId="{BC92C54C-8320-4410-A0EE-0F790F5AF8EC}" type="parTrans" cxnId="{94EE936A-60F8-43E3-A496-A186DD9E25C0}">
      <dgm:prSet/>
      <dgm:spPr/>
      <dgm:t>
        <a:bodyPr/>
        <a:lstStyle/>
        <a:p>
          <a:endParaRPr lang="en-US"/>
        </a:p>
      </dgm:t>
    </dgm:pt>
    <dgm:pt modelId="{0BCD49E4-3EC6-47E3-A6F0-D965154A3736}" type="sibTrans" cxnId="{94EE936A-60F8-43E3-A496-A186DD9E25C0}">
      <dgm:prSet/>
      <dgm:spPr/>
      <dgm:t>
        <a:bodyPr/>
        <a:lstStyle/>
        <a:p>
          <a:endParaRPr lang="en-US"/>
        </a:p>
      </dgm:t>
    </dgm:pt>
    <dgm:pt modelId="{4C8ED123-DA84-4B1B-BF9D-53962A9DF999}">
      <dgm:prSet/>
      <dgm:spPr/>
      <dgm:t>
        <a:bodyPr/>
        <a:lstStyle/>
        <a:p>
          <a:r>
            <a:rPr lang="en-US"/>
            <a:t>Manufacturing defect counts</a:t>
          </a:r>
        </a:p>
      </dgm:t>
    </dgm:pt>
    <dgm:pt modelId="{B55CD929-1544-42AF-AF79-E19F0534A299}" type="parTrans" cxnId="{CC529540-41BD-44F2-914E-48B5A34D4D9E}">
      <dgm:prSet/>
      <dgm:spPr/>
      <dgm:t>
        <a:bodyPr/>
        <a:lstStyle/>
        <a:p>
          <a:endParaRPr lang="en-US"/>
        </a:p>
      </dgm:t>
    </dgm:pt>
    <dgm:pt modelId="{09D4D0E4-FDFB-4E5B-B4BF-73072FE1E858}" type="sibTrans" cxnId="{CC529540-41BD-44F2-914E-48B5A34D4D9E}">
      <dgm:prSet/>
      <dgm:spPr/>
      <dgm:t>
        <a:bodyPr/>
        <a:lstStyle/>
        <a:p>
          <a:endParaRPr lang="en-US"/>
        </a:p>
      </dgm:t>
    </dgm:pt>
    <dgm:pt modelId="{DA9CA7E4-A8D6-459C-8152-7019288B2EE7}" type="pres">
      <dgm:prSet presAssocID="{C3C278A8-E69F-478E-8BCE-A0CF2FBB64C7}" presName="compositeShape" presStyleCnt="0">
        <dgm:presLayoutVars>
          <dgm:dir/>
          <dgm:resizeHandles/>
        </dgm:presLayoutVars>
      </dgm:prSet>
      <dgm:spPr/>
    </dgm:pt>
    <dgm:pt modelId="{E01E75B9-3AA7-46EE-8593-08591B395040}" type="pres">
      <dgm:prSet presAssocID="{C3C278A8-E69F-478E-8BCE-A0CF2FBB64C7}" presName="pyramid" presStyleLbl="node1" presStyleIdx="0" presStyleCnt="1"/>
      <dgm:spPr/>
    </dgm:pt>
    <dgm:pt modelId="{EBFBA29A-4CDA-49BD-9A6D-2E2EA086D5F0}" type="pres">
      <dgm:prSet presAssocID="{C3C278A8-E69F-478E-8BCE-A0CF2FBB64C7}" presName="theList" presStyleCnt="0"/>
      <dgm:spPr/>
    </dgm:pt>
    <dgm:pt modelId="{14C4E449-5252-4B06-A2E5-9254BD7E8168}" type="pres">
      <dgm:prSet presAssocID="{59A22F43-14BD-46EB-91B2-6A0CEB6A2C82}" presName="aNode" presStyleLbl="fgAcc1" presStyleIdx="0" presStyleCnt="5">
        <dgm:presLayoutVars>
          <dgm:bulletEnabled val="1"/>
        </dgm:presLayoutVars>
      </dgm:prSet>
      <dgm:spPr/>
    </dgm:pt>
    <dgm:pt modelId="{416384D9-4190-4A27-BA47-FD1C459B11C2}" type="pres">
      <dgm:prSet presAssocID="{59A22F43-14BD-46EB-91B2-6A0CEB6A2C82}" presName="aSpace" presStyleCnt="0"/>
      <dgm:spPr/>
    </dgm:pt>
    <dgm:pt modelId="{85BA5CD0-4FF1-412F-9E11-2F4422E45CF7}" type="pres">
      <dgm:prSet presAssocID="{F8992E7D-641F-4F0F-8A98-8FF64CCCB331}" presName="aNode" presStyleLbl="fgAcc1" presStyleIdx="1" presStyleCnt="5">
        <dgm:presLayoutVars>
          <dgm:bulletEnabled val="1"/>
        </dgm:presLayoutVars>
      </dgm:prSet>
      <dgm:spPr/>
    </dgm:pt>
    <dgm:pt modelId="{C80CE442-B70A-487A-A8B5-C28494C342C0}" type="pres">
      <dgm:prSet presAssocID="{F8992E7D-641F-4F0F-8A98-8FF64CCCB331}" presName="aSpace" presStyleCnt="0"/>
      <dgm:spPr/>
    </dgm:pt>
    <dgm:pt modelId="{6D2B327D-CBCD-4D73-B87B-9026FE1AC955}" type="pres">
      <dgm:prSet presAssocID="{93E8FB23-E5ED-4289-9E00-A3CBED371FC7}" presName="aNode" presStyleLbl="fgAcc1" presStyleIdx="2" presStyleCnt="5">
        <dgm:presLayoutVars>
          <dgm:bulletEnabled val="1"/>
        </dgm:presLayoutVars>
      </dgm:prSet>
      <dgm:spPr/>
    </dgm:pt>
    <dgm:pt modelId="{3D511BC3-5841-4CAB-8472-0D3FF6D884C5}" type="pres">
      <dgm:prSet presAssocID="{93E8FB23-E5ED-4289-9E00-A3CBED371FC7}" presName="aSpace" presStyleCnt="0"/>
      <dgm:spPr/>
    </dgm:pt>
    <dgm:pt modelId="{7607F151-F76C-44F6-8D87-A3C5CCDF54C6}" type="pres">
      <dgm:prSet presAssocID="{8338D5A7-FF8B-4CD1-9078-EB3336CFF07A}" presName="aNode" presStyleLbl="fgAcc1" presStyleIdx="3" presStyleCnt="5">
        <dgm:presLayoutVars>
          <dgm:bulletEnabled val="1"/>
        </dgm:presLayoutVars>
      </dgm:prSet>
      <dgm:spPr/>
    </dgm:pt>
    <dgm:pt modelId="{2FD9A65F-961D-43FD-BDF3-CD3773F988C8}" type="pres">
      <dgm:prSet presAssocID="{8338D5A7-FF8B-4CD1-9078-EB3336CFF07A}" presName="aSpace" presStyleCnt="0"/>
      <dgm:spPr/>
    </dgm:pt>
    <dgm:pt modelId="{7115F64B-3CA3-426E-B8DF-6D731B77FCBF}" type="pres">
      <dgm:prSet presAssocID="{4C8ED123-DA84-4B1B-BF9D-53962A9DF999}" presName="aNode" presStyleLbl="fgAcc1" presStyleIdx="4" presStyleCnt="5">
        <dgm:presLayoutVars>
          <dgm:bulletEnabled val="1"/>
        </dgm:presLayoutVars>
      </dgm:prSet>
      <dgm:spPr/>
    </dgm:pt>
    <dgm:pt modelId="{19AB5B9C-7399-4922-81D4-5C52807951A1}" type="pres">
      <dgm:prSet presAssocID="{4C8ED123-DA84-4B1B-BF9D-53962A9DF999}" presName="aSpace" presStyleCnt="0"/>
      <dgm:spPr/>
    </dgm:pt>
  </dgm:ptLst>
  <dgm:cxnLst>
    <dgm:cxn modelId="{30125D27-7CAF-4935-93F9-48BE7594E713}" type="presOf" srcId="{4C8ED123-DA84-4B1B-BF9D-53962A9DF999}" destId="{7115F64B-3CA3-426E-B8DF-6D731B77FCBF}" srcOrd="0" destOrd="0" presId="urn:microsoft.com/office/officeart/2005/8/layout/pyramid2"/>
    <dgm:cxn modelId="{E7FB8C2B-A601-4CD0-96C1-57EAB9BD6F9C}" srcId="{C3C278A8-E69F-478E-8BCE-A0CF2FBB64C7}" destId="{F8992E7D-641F-4F0F-8A98-8FF64CCCB331}" srcOrd="1" destOrd="0" parTransId="{C54B4F30-CB0F-4BB8-B4C0-E8EE4102AFD4}" sibTransId="{6DC1AAAF-E9A8-4AC2-9773-2A3951FFC10B}"/>
    <dgm:cxn modelId="{4A10643B-3115-4735-BB39-8302C02260AF}" type="presOf" srcId="{59A22F43-14BD-46EB-91B2-6A0CEB6A2C82}" destId="{14C4E449-5252-4B06-A2E5-9254BD7E8168}" srcOrd="0" destOrd="0" presId="urn:microsoft.com/office/officeart/2005/8/layout/pyramid2"/>
    <dgm:cxn modelId="{CC529540-41BD-44F2-914E-48B5A34D4D9E}" srcId="{C3C278A8-E69F-478E-8BCE-A0CF2FBB64C7}" destId="{4C8ED123-DA84-4B1B-BF9D-53962A9DF999}" srcOrd="4" destOrd="0" parTransId="{B55CD929-1544-42AF-AF79-E19F0534A299}" sibTransId="{09D4D0E4-FDFB-4E5B-B4BF-73072FE1E858}"/>
    <dgm:cxn modelId="{94EE936A-60F8-43E3-A496-A186DD9E25C0}" srcId="{C3C278A8-E69F-478E-8BCE-A0CF2FBB64C7}" destId="{8338D5A7-FF8B-4CD1-9078-EB3336CFF07A}" srcOrd="3" destOrd="0" parTransId="{BC92C54C-8320-4410-A0EE-0F790F5AF8EC}" sibTransId="{0BCD49E4-3EC6-47E3-A6F0-D965154A3736}"/>
    <dgm:cxn modelId="{2827EB57-7073-4FEC-9759-20E1FC5069EA}" type="presOf" srcId="{8338D5A7-FF8B-4CD1-9078-EB3336CFF07A}" destId="{7607F151-F76C-44F6-8D87-A3C5CCDF54C6}" srcOrd="0" destOrd="0" presId="urn:microsoft.com/office/officeart/2005/8/layout/pyramid2"/>
    <dgm:cxn modelId="{20B54E80-0BC6-43F6-BD8C-E32C1BB98A86}" srcId="{C3C278A8-E69F-478E-8BCE-A0CF2FBB64C7}" destId="{93E8FB23-E5ED-4289-9E00-A3CBED371FC7}" srcOrd="2" destOrd="0" parTransId="{BA99E5F9-632A-4C08-AADF-B5BEC74A996F}" sibTransId="{AF92F4B1-18F7-45BC-AF84-E60219FCA4FA}"/>
    <dgm:cxn modelId="{700E6690-0D7F-4D5E-9C64-18FD82A9472C}" type="presOf" srcId="{C3C278A8-E69F-478E-8BCE-A0CF2FBB64C7}" destId="{DA9CA7E4-A8D6-459C-8152-7019288B2EE7}" srcOrd="0" destOrd="0" presId="urn:microsoft.com/office/officeart/2005/8/layout/pyramid2"/>
    <dgm:cxn modelId="{0E0C4FA1-46B0-4955-B814-447011B2CE90}" type="presOf" srcId="{93E8FB23-E5ED-4289-9E00-A3CBED371FC7}" destId="{6D2B327D-CBCD-4D73-B87B-9026FE1AC955}" srcOrd="0" destOrd="0" presId="urn:microsoft.com/office/officeart/2005/8/layout/pyramid2"/>
    <dgm:cxn modelId="{556DBBC5-3CB1-4E07-B190-4FC9CEF71605}" type="presOf" srcId="{F8992E7D-641F-4F0F-8A98-8FF64CCCB331}" destId="{85BA5CD0-4FF1-412F-9E11-2F4422E45CF7}" srcOrd="0" destOrd="0" presId="urn:microsoft.com/office/officeart/2005/8/layout/pyramid2"/>
    <dgm:cxn modelId="{CC4CFBD5-E1EE-483C-8E2D-16F0AE8EA1F2}" srcId="{C3C278A8-E69F-478E-8BCE-A0CF2FBB64C7}" destId="{59A22F43-14BD-46EB-91B2-6A0CEB6A2C82}" srcOrd="0" destOrd="0" parTransId="{A382F737-6D8B-4C7F-83A3-5B7E6FC0EAA4}" sibTransId="{685C7635-C511-480A-A990-7F112EE5CA04}"/>
    <dgm:cxn modelId="{F876641A-F47C-48D0-8116-6BE356EB2494}" type="presParOf" srcId="{DA9CA7E4-A8D6-459C-8152-7019288B2EE7}" destId="{E01E75B9-3AA7-46EE-8593-08591B395040}" srcOrd="0" destOrd="0" presId="urn:microsoft.com/office/officeart/2005/8/layout/pyramid2"/>
    <dgm:cxn modelId="{57D247B2-5A82-4A3C-936A-0FC24660AACB}" type="presParOf" srcId="{DA9CA7E4-A8D6-459C-8152-7019288B2EE7}" destId="{EBFBA29A-4CDA-49BD-9A6D-2E2EA086D5F0}" srcOrd="1" destOrd="0" presId="urn:microsoft.com/office/officeart/2005/8/layout/pyramid2"/>
    <dgm:cxn modelId="{773A9CEC-DBBB-42C5-B4DA-449D299F2B26}" type="presParOf" srcId="{EBFBA29A-4CDA-49BD-9A6D-2E2EA086D5F0}" destId="{14C4E449-5252-4B06-A2E5-9254BD7E8168}" srcOrd="0" destOrd="0" presId="urn:microsoft.com/office/officeart/2005/8/layout/pyramid2"/>
    <dgm:cxn modelId="{99B5102A-3CF1-49FF-9CB3-9F09F5184D5C}" type="presParOf" srcId="{EBFBA29A-4CDA-49BD-9A6D-2E2EA086D5F0}" destId="{416384D9-4190-4A27-BA47-FD1C459B11C2}" srcOrd="1" destOrd="0" presId="urn:microsoft.com/office/officeart/2005/8/layout/pyramid2"/>
    <dgm:cxn modelId="{3DBA37A3-E1F1-4EE5-8C70-B7B134010F14}" type="presParOf" srcId="{EBFBA29A-4CDA-49BD-9A6D-2E2EA086D5F0}" destId="{85BA5CD0-4FF1-412F-9E11-2F4422E45CF7}" srcOrd="2" destOrd="0" presId="urn:microsoft.com/office/officeart/2005/8/layout/pyramid2"/>
    <dgm:cxn modelId="{CC09E95D-BD6E-4AFC-95D7-8A1833D9CCA6}" type="presParOf" srcId="{EBFBA29A-4CDA-49BD-9A6D-2E2EA086D5F0}" destId="{C80CE442-B70A-487A-A8B5-C28494C342C0}" srcOrd="3" destOrd="0" presId="urn:microsoft.com/office/officeart/2005/8/layout/pyramid2"/>
    <dgm:cxn modelId="{5A41A61D-EBA1-4D07-AF73-FB48682A0F47}" type="presParOf" srcId="{EBFBA29A-4CDA-49BD-9A6D-2E2EA086D5F0}" destId="{6D2B327D-CBCD-4D73-B87B-9026FE1AC955}" srcOrd="4" destOrd="0" presId="urn:microsoft.com/office/officeart/2005/8/layout/pyramid2"/>
    <dgm:cxn modelId="{005F84F9-5870-4913-9633-ECDEF6E07918}" type="presParOf" srcId="{EBFBA29A-4CDA-49BD-9A6D-2E2EA086D5F0}" destId="{3D511BC3-5841-4CAB-8472-0D3FF6D884C5}" srcOrd="5" destOrd="0" presId="urn:microsoft.com/office/officeart/2005/8/layout/pyramid2"/>
    <dgm:cxn modelId="{15D91423-F775-41C2-BD23-A2A9EC023839}" type="presParOf" srcId="{EBFBA29A-4CDA-49BD-9A6D-2E2EA086D5F0}" destId="{7607F151-F76C-44F6-8D87-A3C5CCDF54C6}" srcOrd="6" destOrd="0" presId="urn:microsoft.com/office/officeart/2005/8/layout/pyramid2"/>
    <dgm:cxn modelId="{022B3DE9-F908-43C8-BCD4-10F7395129C6}" type="presParOf" srcId="{EBFBA29A-4CDA-49BD-9A6D-2E2EA086D5F0}" destId="{2FD9A65F-961D-43FD-BDF3-CD3773F988C8}" srcOrd="7" destOrd="0" presId="urn:microsoft.com/office/officeart/2005/8/layout/pyramid2"/>
    <dgm:cxn modelId="{B801E0E9-F2DD-4AE1-AFB1-34A28E5A2717}" type="presParOf" srcId="{EBFBA29A-4CDA-49BD-9A6D-2E2EA086D5F0}" destId="{7115F64B-3CA3-426E-B8DF-6D731B77FCBF}" srcOrd="8" destOrd="0" presId="urn:microsoft.com/office/officeart/2005/8/layout/pyramid2"/>
    <dgm:cxn modelId="{FCBCF37E-ACBF-4937-863B-3CF7AC4B4496}" type="presParOf" srcId="{EBFBA29A-4CDA-49BD-9A6D-2E2EA086D5F0}" destId="{19AB5B9C-7399-4922-81D4-5C52807951A1}" srcOrd="9" destOrd="0" presId="urn:microsoft.com/office/officeart/2005/8/layout/pyramid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BCD9201-4F3F-4AB6-A221-D56D301720C4}"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en-US"/>
        </a:p>
      </dgm:t>
    </dgm:pt>
    <dgm:pt modelId="{337C1BDB-EF95-4807-9CA1-80D91710FF81}">
      <dgm:prSet/>
      <dgm:spPr/>
      <dgm:t>
        <a:bodyPr/>
        <a:lstStyle/>
        <a:p>
          <a:r>
            <a:rPr lang="en-US" dirty="0"/>
            <a:t>Dataset spans 14 consecutive days</a:t>
          </a:r>
        </a:p>
      </dgm:t>
    </dgm:pt>
    <dgm:pt modelId="{3C1CE33D-1814-4F3C-B521-E6214E5FFD81}" type="parTrans" cxnId="{C84CB381-3BC9-4283-B39A-47A861FAE3D9}">
      <dgm:prSet/>
      <dgm:spPr/>
      <dgm:t>
        <a:bodyPr/>
        <a:lstStyle/>
        <a:p>
          <a:endParaRPr lang="en-US"/>
        </a:p>
      </dgm:t>
    </dgm:pt>
    <dgm:pt modelId="{DC80C427-730E-4FCC-AD88-E5CCB85D6404}" type="sibTrans" cxnId="{C84CB381-3BC9-4283-B39A-47A861FAE3D9}">
      <dgm:prSet/>
      <dgm:spPr/>
      <dgm:t>
        <a:bodyPr/>
        <a:lstStyle/>
        <a:p>
          <a:endParaRPr lang="en-US"/>
        </a:p>
      </dgm:t>
    </dgm:pt>
    <dgm:pt modelId="{744BF691-A3A0-476E-AEAA-0D305D18A783}">
      <dgm:prSet/>
      <dgm:spPr/>
      <dgm:t>
        <a:bodyPr/>
        <a:lstStyle/>
        <a:p>
          <a:r>
            <a:rPr lang="en-US" dirty="0"/>
            <a:t>Values represent daily ER arrivals</a:t>
          </a:r>
        </a:p>
      </dgm:t>
    </dgm:pt>
    <dgm:pt modelId="{23D76278-0626-42D0-8899-B628220BB742}" type="parTrans" cxnId="{17418802-D0D5-415C-9CAF-F2DF079D1BED}">
      <dgm:prSet/>
      <dgm:spPr/>
      <dgm:t>
        <a:bodyPr/>
        <a:lstStyle/>
        <a:p>
          <a:endParaRPr lang="en-US"/>
        </a:p>
      </dgm:t>
    </dgm:pt>
    <dgm:pt modelId="{D5FCD81F-8CB4-45E1-BA79-E6B8FCD23392}" type="sibTrans" cxnId="{17418802-D0D5-415C-9CAF-F2DF079D1BED}">
      <dgm:prSet/>
      <dgm:spPr/>
      <dgm:t>
        <a:bodyPr/>
        <a:lstStyle/>
        <a:p>
          <a:endParaRPr lang="en-US"/>
        </a:p>
      </dgm:t>
    </dgm:pt>
    <dgm:pt modelId="{DC612263-FD01-40D0-84BB-B268C4911E19}">
      <dgm:prSet/>
      <dgm:spPr/>
      <dgm:t>
        <a:bodyPr/>
        <a:lstStyle/>
        <a:p>
          <a:r>
            <a:rPr lang="en-US"/>
            <a:t>Minimum value: 10 patients</a:t>
          </a:r>
        </a:p>
      </dgm:t>
    </dgm:pt>
    <dgm:pt modelId="{B9E75D8B-51BA-48B6-8F97-978F3464DFF9}" type="parTrans" cxnId="{9E6E5FF4-507E-483D-8AD1-EF0F2FCDF3F3}">
      <dgm:prSet/>
      <dgm:spPr/>
      <dgm:t>
        <a:bodyPr/>
        <a:lstStyle/>
        <a:p>
          <a:endParaRPr lang="en-US"/>
        </a:p>
      </dgm:t>
    </dgm:pt>
    <dgm:pt modelId="{BE3CCC5D-CAAA-4F96-A5BF-0261605DCE9E}" type="sibTrans" cxnId="{9E6E5FF4-507E-483D-8AD1-EF0F2FCDF3F3}">
      <dgm:prSet/>
      <dgm:spPr/>
      <dgm:t>
        <a:bodyPr/>
        <a:lstStyle/>
        <a:p>
          <a:endParaRPr lang="en-US"/>
        </a:p>
      </dgm:t>
    </dgm:pt>
    <dgm:pt modelId="{9B305D0F-4E03-4EBA-8F10-496F04FBAE90}">
      <dgm:prSet/>
      <dgm:spPr/>
      <dgm:t>
        <a:bodyPr/>
        <a:lstStyle/>
        <a:p>
          <a:r>
            <a:rPr lang="en-US"/>
            <a:t>Maximum value: 17 patients</a:t>
          </a:r>
        </a:p>
      </dgm:t>
    </dgm:pt>
    <dgm:pt modelId="{3A3C85AB-1470-4404-8EBC-0D4C75B23321}" type="parTrans" cxnId="{5861C24C-4245-437F-9F96-FB067F004903}">
      <dgm:prSet/>
      <dgm:spPr/>
      <dgm:t>
        <a:bodyPr/>
        <a:lstStyle/>
        <a:p>
          <a:endParaRPr lang="en-US"/>
        </a:p>
      </dgm:t>
    </dgm:pt>
    <dgm:pt modelId="{B39FF956-E65C-44D7-B710-3A06BE2B3515}" type="sibTrans" cxnId="{5861C24C-4245-437F-9F96-FB067F004903}">
      <dgm:prSet/>
      <dgm:spPr/>
      <dgm:t>
        <a:bodyPr/>
        <a:lstStyle/>
        <a:p>
          <a:endParaRPr lang="en-US"/>
        </a:p>
      </dgm:t>
    </dgm:pt>
    <dgm:pt modelId="{16D26924-E12F-41AC-BB15-E690203B6EF0}">
      <dgm:prSet/>
      <dgm:spPr/>
      <dgm:t>
        <a:bodyPr/>
        <a:lstStyle/>
        <a:p>
          <a:r>
            <a:rPr lang="en-US" dirty="0"/>
            <a:t>Used to estimate Poisson parameter λ</a:t>
          </a:r>
        </a:p>
      </dgm:t>
    </dgm:pt>
    <dgm:pt modelId="{69DD4722-8615-4E8A-B0B5-9D0E3FE4C31C}" type="parTrans" cxnId="{59E1D521-DAEE-4AF6-94D5-46942C5DF92F}">
      <dgm:prSet/>
      <dgm:spPr/>
      <dgm:t>
        <a:bodyPr/>
        <a:lstStyle/>
        <a:p>
          <a:endParaRPr lang="en-US"/>
        </a:p>
      </dgm:t>
    </dgm:pt>
    <dgm:pt modelId="{0D013E0F-AE6F-49F4-B0DD-92977AD8239E}" type="sibTrans" cxnId="{59E1D521-DAEE-4AF6-94D5-46942C5DF92F}">
      <dgm:prSet/>
      <dgm:spPr/>
      <dgm:t>
        <a:bodyPr/>
        <a:lstStyle/>
        <a:p>
          <a:endParaRPr lang="en-US"/>
        </a:p>
      </dgm:t>
    </dgm:pt>
    <dgm:pt modelId="{C7EFE129-62A8-4708-B80D-1D1B94B24ED1}" type="pres">
      <dgm:prSet presAssocID="{7BCD9201-4F3F-4AB6-A221-D56D301720C4}" presName="Name0" presStyleCnt="0">
        <dgm:presLayoutVars>
          <dgm:chPref val="3"/>
          <dgm:dir/>
          <dgm:animLvl val="lvl"/>
          <dgm:resizeHandles/>
        </dgm:presLayoutVars>
      </dgm:prSet>
      <dgm:spPr/>
    </dgm:pt>
    <dgm:pt modelId="{8ADB2801-C9DA-4C41-8086-4C733DF53B11}" type="pres">
      <dgm:prSet presAssocID="{337C1BDB-EF95-4807-9CA1-80D91710FF81}" presName="horFlow" presStyleCnt="0"/>
      <dgm:spPr/>
    </dgm:pt>
    <dgm:pt modelId="{F526E6A9-A0C5-4B19-9237-214BB11202E5}" type="pres">
      <dgm:prSet presAssocID="{337C1BDB-EF95-4807-9CA1-80D91710FF81}" presName="bigChev" presStyleLbl="node1" presStyleIdx="0" presStyleCnt="5" custScaleX="217641" custScaleY="111402"/>
      <dgm:spPr/>
    </dgm:pt>
    <dgm:pt modelId="{909DE337-C036-450C-8C01-455751BC48AA}" type="pres">
      <dgm:prSet presAssocID="{337C1BDB-EF95-4807-9CA1-80D91710FF81}" presName="vSp" presStyleCnt="0"/>
      <dgm:spPr/>
    </dgm:pt>
    <dgm:pt modelId="{BF602E74-C5EB-45F8-9616-B9EB823FB573}" type="pres">
      <dgm:prSet presAssocID="{744BF691-A3A0-476E-AEAA-0D305D18A783}" presName="horFlow" presStyleCnt="0"/>
      <dgm:spPr/>
    </dgm:pt>
    <dgm:pt modelId="{E506890C-C6BA-48F4-BE78-B78778DD8828}" type="pres">
      <dgm:prSet presAssocID="{744BF691-A3A0-476E-AEAA-0D305D18A783}" presName="bigChev" presStyleLbl="node1" presStyleIdx="1" presStyleCnt="5" custScaleX="222126" custScaleY="95793"/>
      <dgm:spPr/>
    </dgm:pt>
    <dgm:pt modelId="{2D6455CB-1ED0-47C7-B8F7-76DFCC30B17D}" type="pres">
      <dgm:prSet presAssocID="{744BF691-A3A0-476E-AEAA-0D305D18A783}" presName="vSp" presStyleCnt="0"/>
      <dgm:spPr/>
    </dgm:pt>
    <dgm:pt modelId="{DA483BBC-F10C-4681-85FE-A0A60812A1D3}" type="pres">
      <dgm:prSet presAssocID="{DC612263-FD01-40D0-84BB-B268C4911E19}" presName="horFlow" presStyleCnt="0"/>
      <dgm:spPr/>
    </dgm:pt>
    <dgm:pt modelId="{0C4149F2-5190-4F39-845F-1A0C62F8C99B}" type="pres">
      <dgm:prSet presAssocID="{DC612263-FD01-40D0-84BB-B268C4911E19}" presName="bigChev" presStyleLbl="node1" presStyleIdx="2" presStyleCnt="5" custScaleX="222367" custScaleY="73755"/>
      <dgm:spPr/>
    </dgm:pt>
    <dgm:pt modelId="{9ED440EC-09DA-439D-9533-BC4508F5B279}" type="pres">
      <dgm:prSet presAssocID="{DC612263-FD01-40D0-84BB-B268C4911E19}" presName="vSp" presStyleCnt="0"/>
      <dgm:spPr/>
    </dgm:pt>
    <dgm:pt modelId="{238AB171-B1F1-4972-B6D9-244E2BBBB89F}" type="pres">
      <dgm:prSet presAssocID="{9B305D0F-4E03-4EBA-8F10-496F04FBAE90}" presName="horFlow" presStyleCnt="0"/>
      <dgm:spPr/>
    </dgm:pt>
    <dgm:pt modelId="{45E368D1-16B5-4DD8-8071-719432AD79A1}" type="pres">
      <dgm:prSet presAssocID="{9B305D0F-4E03-4EBA-8F10-496F04FBAE90}" presName="bigChev" presStyleLbl="node1" presStyleIdx="3" presStyleCnt="5" custScaleX="222609" custScaleY="82980"/>
      <dgm:spPr/>
    </dgm:pt>
    <dgm:pt modelId="{EAFB8A03-9E0B-435B-9E04-B911ABDA8F76}" type="pres">
      <dgm:prSet presAssocID="{9B305D0F-4E03-4EBA-8F10-496F04FBAE90}" presName="vSp" presStyleCnt="0"/>
      <dgm:spPr/>
    </dgm:pt>
    <dgm:pt modelId="{65E6352C-94D6-46FA-8AD0-7C1BE839BB83}" type="pres">
      <dgm:prSet presAssocID="{16D26924-E12F-41AC-BB15-E690203B6EF0}" presName="horFlow" presStyleCnt="0"/>
      <dgm:spPr/>
    </dgm:pt>
    <dgm:pt modelId="{92B963B6-32B4-4543-91FE-DDD24A4A9332}" type="pres">
      <dgm:prSet presAssocID="{16D26924-E12F-41AC-BB15-E690203B6EF0}" presName="bigChev" presStyleLbl="node1" presStyleIdx="4" presStyleCnt="5" custScaleX="222851" custScaleY="92236"/>
      <dgm:spPr/>
    </dgm:pt>
  </dgm:ptLst>
  <dgm:cxnLst>
    <dgm:cxn modelId="{DA6B1B02-D23F-4941-8BCB-B6DAF551B996}" type="presOf" srcId="{DC612263-FD01-40D0-84BB-B268C4911E19}" destId="{0C4149F2-5190-4F39-845F-1A0C62F8C99B}" srcOrd="0" destOrd="0" presId="urn:microsoft.com/office/officeart/2005/8/layout/lProcess3"/>
    <dgm:cxn modelId="{17418802-D0D5-415C-9CAF-F2DF079D1BED}" srcId="{7BCD9201-4F3F-4AB6-A221-D56D301720C4}" destId="{744BF691-A3A0-476E-AEAA-0D305D18A783}" srcOrd="1" destOrd="0" parTransId="{23D76278-0626-42D0-8899-B628220BB742}" sibTransId="{D5FCD81F-8CB4-45E1-BA79-E6B8FCD23392}"/>
    <dgm:cxn modelId="{59E1D521-DAEE-4AF6-94D5-46942C5DF92F}" srcId="{7BCD9201-4F3F-4AB6-A221-D56D301720C4}" destId="{16D26924-E12F-41AC-BB15-E690203B6EF0}" srcOrd="4" destOrd="0" parTransId="{69DD4722-8615-4E8A-B0B5-9D0E3FE4C31C}" sibTransId="{0D013E0F-AE6F-49F4-B0DD-92977AD8239E}"/>
    <dgm:cxn modelId="{5861C24C-4245-437F-9F96-FB067F004903}" srcId="{7BCD9201-4F3F-4AB6-A221-D56D301720C4}" destId="{9B305D0F-4E03-4EBA-8F10-496F04FBAE90}" srcOrd="3" destOrd="0" parTransId="{3A3C85AB-1470-4404-8EBC-0D4C75B23321}" sibTransId="{B39FF956-E65C-44D7-B710-3A06BE2B3515}"/>
    <dgm:cxn modelId="{0DA35E7F-FFFF-4D5C-B43B-62F09E0153CE}" type="presOf" srcId="{9B305D0F-4E03-4EBA-8F10-496F04FBAE90}" destId="{45E368D1-16B5-4DD8-8071-719432AD79A1}" srcOrd="0" destOrd="0" presId="urn:microsoft.com/office/officeart/2005/8/layout/lProcess3"/>
    <dgm:cxn modelId="{C84CB381-3BC9-4283-B39A-47A861FAE3D9}" srcId="{7BCD9201-4F3F-4AB6-A221-D56D301720C4}" destId="{337C1BDB-EF95-4807-9CA1-80D91710FF81}" srcOrd="0" destOrd="0" parTransId="{3C1CE33D-1814-4F3C-B521-E6214E5FFD81}" sibTransId="{DC80C427-730E-4FCC-AD88-E5CCB85D6404}"/>
    <dgm:cxn modelId="{CA5ABFA4-2087-4068-AC4A-38A023935214}" type="presOf" srcId="{7BCD9201-4F3F-4AB6-A221-D56D301720C4}" destId="{C7EFE129-62A8-4708-B80D-1D1B94B24ED1}" srcOrd="0" destOrd="0" presId="urn:microsoft.com/office/officeart/2005/8/layout/lProcess3"/>
    <dgm:cxn modelId="{16C0B4BE-108D-41B4-86AE-12CC7B4FD11E}" type="presOf" srcId="{337C1BDB-EF95-4807-9CA1-80D91710FF81}" destId="{F526E6A9-A0C5-4B19-9237-214BB11202E5}" srcOrd="0" destOrd="0" presId="urn:microsoft.com/office/officeart/2005/8/layout/lProcess3"/>
    <dgm:cxn modelId="{E293A8D7-4E4E-49BE-B8A0-4027FF1508CB}" type="presOf" srcId="{16D26924-E12F-41AC-BB15-E690203B6EF0}" destId="{92B963B6-32B4-4543-91FE-DDD24A4A9332}" srcOrd="0" destOrd="0" presId="urn:microsoft.com/office/officeart/2005/8/layout/lProcess3"/>
    <dgm:cxn modelId="{DA160BE9-8C81-4931-B888-E6DD2600B1DA}" type="presOf" srcId="{744BF691-A3A0-476E-AEAA-0D305D18A783}" destId="{E506890C-C6BA-48F4-BE78-B78778DD8828}" srcOrd="0" destOrd="0" presId="urn:microsoft.com/office/officeart/2005/8/layout/lProcess3"/>
    <dgm:cxn modelId="{9E6E5FF4-507E-483D-8AD1-EF0F2FCDF3F3}" srcId="{7BCD9201-4F3F-4AB6-A221-D56D301720C4}" destId="{DC612263-FD01-40D0-84BB-B268C4911E19}" srcOrd="2" destOrd="0" parTransId="{B9E75D8B-51BA-48B6-8F97-978F3464DFF9}" sibTransId="{BE3CCC5D-CAAA-4F96-A5BF-0261605DCE9E}"/>
    <dgm:cxn modelId="{E150E456-54F2-4387-A920-961A57C567E9}" type="presParOf" srcId="{C7EFE129-62A8-4708-B80D-1D1B94B24ED1}" destId="{8ADB2801-C9DA-4C41-8086-4C733DF53B11}" srcOrd="0" destOrd="0" presId="urn:microsoft.com/office/officeart/2005/8/layout/lProcess3"/>
    <dgm:cxn modelId="{40A1A7DB-46C3-4281-9C22-A469A27F9695}" type="presParOf" srcId="{8ADB2801-C9DA-4C41-8086-4C733DF53B11}" destId="{F526E6A9-A0C5-4B19-9237-214BB11202E5}" srcOrd="0" destOrd="0" presId="urn:microsoft.com/office/officeart/2005/8/layout/lProcess3"/>
    <dgm:cxn modelId="{1DAB905A-F2B5-4A3B-85C0-701240FC6D8E}" type="presParOf" srcId="{C7EFE129-62A8-4708-B80D-1D1B94B24ED1}" destId="{909DE337-C036-450C-8C01-455751BC48AA}" srcOrd="1" destOrd="0" presId="urn:microsoft.com/office/officeart/2005/8/layout/lProcess3"/>
    <dgm:cxn modelId="{DABEEDAE-5BEE-4227-8017-103914A3F24D}" type="presParOf" srcId="{C7EFE129-62A8-4708-B80D-1D1B94B24ED1}" destId="{BF602E74-C5EB-45F8-9616-B9EB823FB573}" srcOrd="2" destOrd="0" presId="urn:microsoft.com/office/officeart/2005/8/layout/lProcess3"/>
    <dgm:cxn modelId="{B260FFBF-36BE-4FC4-B52F-A3C4C97B7564}" type="presParOf" srcId="{BF602E74-C5EB-45F8-9616-B9EB823FB573}" destId="{E506890C-C6BA-48F4-BE78-B78778DD8828}" srcOrd="0" destOrd="0" presId="urn:microsoft.com/office/officeart/2005/8/layout/lProcess3"/>
    <dgm:cxn modelId="{F9CEE137-1DAC-4C6D-A881-ADE16811397E}" type="presParOf" srcId="{C7EFE129-62A8-4708-B80D-1D1B94B24ED1}" destId="{2D6455CB-1ED0-47C7-B8F7-76DFCC30B17D}" srcOrd="3" destOrd="0" presId="urn:microsoft.com/office/officeart/2005/8/layout/lProcess3"/>
    <dgm:cxn modelId="{823FB32B-8184-4887-9BE6-C769FBDAE802}" type="presParOf" srcId="{C7EFE129-62A8-4708-B80D-1D1B94B24ED1}" destId="{DA483BBC-F10C-4681-85FE-A0A60812A1D3}" srcOrd="4" destOrd="0" presId="urn:microsoft.com/office/officeart/2005/8/layout/lProcess3"/>
    <dgm:cxn modelId="{D9383542-0105-483B-A1BB-75A03952D995}" type="presParOf" srcId="{DA483BBC-F10C-4681-85FE-A0A60812A1D3}" destId="{0C4149F2-5190-4F39-845F-1A0C62F8C99B}" srcOrd="0" destOrd="0" presId="urn:microsoft.com/office/officeart/2005/8/layout/lProcess3"/>
    <dgm:cxn modelId="{1FD526A6-D57E-4AF7-AFC4-22170E1F318D}" type="presParOf" srcId="{C7EFE129-62A8-4708-B80D-1D1B94B24ED1}" destId="{9ED440EC-09DA-439D-9533-BC4508F5B279}" srcOrd="5" destOrd="0" presId="urn:microsoft.com/office/officeart/2005/8/layout/lProcess3"/>
    <dgm:cxn modelId="{37790884-ACA4-4E27-88F2-39965D6C35AB}" type="presParOf" srcId="{C7EFE129-62A8-4708-B80D-1D1B94B24ED1}" destId="{238AB171-B1F1-4972-B6D9-244E2BBBB89F}" srcOrd="6" destOrd="0" presId="urn:microsoft.com/office/officeart/2005/8/layout/lProcess3"/>
    <dgm:cxn modelId="{E4930C78-DD8E-4178-81DC-2C5BDC3DCF89}" type="presParOf" srcId="{238AB171-B1F1-4972-B6D9-244E2BBBB89F}" destId="{45E368D1-16B5-4DD8-8071-719432AD79A1}" srcOrd="0" destOrd="0" presId="urn:microsoft.com/office/officeart/2005/8/layout/lProcess3"/>
    <dgm:cxn modelId="{52079DB7-21C5-433D-BE6E-BE3AE35E1ECE}" type="presParOf" srcId="{C7EFE129-62A8-4708-B80D-1D1B94B24ED1}" destId="{EAFB8A03-9E0B-435B-9E04-B911ABDA8F76}" srcOrd="7" destOrd="0" presId="urn:microsoft.com/office/officeart/2005/8/layout/lProcess3"/>
    <dgm:cxn modelId="{38699968-7969-43BD-B563-C79F30BDB175}" type="presParOf" srcId="{C7EFE129-62A8-4708-B80D-1D1B94B24ED1}" destId="{65E6352C-94D6-46FA-8AD0-7C1BE839BB83}" srcOrd="8" destOrd="0" presId="urn:microsoft.com/office/officeart/2005/8/layout/lProcess3"/>
    <dgm:cxn modelId="{1580C90C-D64C-4319-8BE0-07A8982B1A0D}" type="presParOf" srcId="{65E6352C-94D6-46FA-8AD0-7C1BE839BB83}" destId="{92B963B6-32B4-4543-91FE-DDD24A4A9332}" srcOrd="0" destOrd="0" presId="urn:microsoft.com/office/officeart/2005/8/layout/l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1FF78E6-6EAC-4EB9-80F1-1D8776C0934A}" type="doc">
      <dgm:prSet loTypeId="urn:microsoft.com/office/officeart/2005/8/layout/matrix3" loCatId="matrix" qsTypeId="urn:microsoft.com/office/officeart/2005/8/quickstyle/simple1" qsCatId="simple" csTypeId="urn:microsoft.com/office/officeart/2005/8/colors/accent1_2" csCatId="accent1"/>
      <dgm:spPr/>
      <dgm:t>
        <a:bodyPr/>
        <a:lstStyle/>
        <a:p>
          <a:endParaRPr lang="en-US"/>
        </a:p>
      </dgm:t>
    </dgm:pt>
    <dgm:pt modelId="{4D293EE5-F9DE-4717-A08F-2D82183DD07B}">
      <dgm:prSet custT="1"/>
      <dgm:spPr/>
      <dgm:t>
        <a:bodyPr/>
        <a:lstStyle/>
        <a:p>
          <a:r>
            <a:rPr lang="en-US" sz="2400" dirty="0"/>
            <a:t>Total observations: 14 days</a:t>
          </a:r>
        </a:p>
      </dgm:t>
    </dgm:pt>
    <dgm:pt modelId="{58368904-3F41-4C4D-9B12-CED2D64DD0A4}" type="parTrans" cxnId="{A46A7A0F-6A53-4F72-BAF5-07C76CBF53EA}">
      <dgm:prSet/>
      <dgm:spPr/>
      <dgm:t>
        <a:bodyPr/>
        <a:lstStyle/>
        <a:p>
          <a:endParaRPr lang="en-US"/>
        </a:p>
      </dgm:t>
    </dgm:pt>
    <dgm:pt modelId="{A5BBE4DF-2A36-430F-B117-910843CC4DF5}" type="sibTrans" cxnId="{A46A7A0F-6A53-4F72-BAF5-07C76CBF53EA}">
      <dgm:prSet/>
      <dgm:spPr/>
      <dgm:t>
        <a:bodyPr/>
        <a:lstStyle/>
        <a:p>
          <a:endParaRPr lang="en-US"/>
        </a:p>
      </dgm:t>
    </dgm:pt>
    <dgm:pt modelId="{C34CEF68-E3D5-4299-A7EB-E1AC0B9A0AEB}">
      <dgm:prSet custT="1"/>
      <dgm:spPr/>
      <dgm:t>
        <a:bodyPr/>
        <a:lstStyle/>
        <a:p>
          <a:r>
            <a:rPr lang="en-US" sz="2400" dirty="0"/>
            <a:t>Sum of values: 187</a:t>
          </a:r>
        </a:p>
      </dgm:t>
    </dgm:pt>
    <dgm:pt modelId="{D592A1E4-C758-47A6-9C13-29ACF935C1D2}" type="parTrans" cxnId="{42268098-D3D4-4D9D-A6B5-B49D596127F1}">
      <dgm:prSet/>
      <dgm:spPr/>
      <dgm:t>
        <a:bodyPr/>
        <a:lstStyle/>
        <a:p>
          <a:endParaRPr lang="en-US"/>
        </a:p>
      </dgm:t>
    </dgm:pt>
    <dgm:pt modelId="{F7E735E6-A938-4D00-9939-EBE5F0FD05B8}" type="sibTrans" cxnId="{42268098-D3D4-4D9D-A6B5-B49D596127F1}">
      <dgm:prSet/>
      <dgm:spPr/>
      <dgm:t>
        <a:bodyPr/>
        <a:lstStyle/>
        <a:p>
          <a:endParaRPr lang="en-US"/>
        </a:p>
      </dgm:t>
    </dgm:pt>
    <dgm:pt modelId="{2AB60A60-CB28-4273-9442-23E662476EEF}">
      <dgm:prSet custT="1"/>
      <dgm:spPr/>
      <dgm:t>
        <a:bodyPr/>
        <a:lstStyle/>
        <a:p>
          <a:r>
            <a:rPr lang="en-US" sz="2400" dirty="0"/>
            <a:t>Mean (λ): 13.36</a:t>
          </a:r>
        </a:p>
      </dgm:t>
    </dgm:pt>
    <dgm:pt modelId="{CAAEBD12-3859-4866-8961-42B70490851F}" type="parTrans" cxnId="{CFD469DD-0931-44E6-828F-E94DD665EB03}">
      <dgm:prSet/>
      <dgm:spPr/>
      <dgm:t>
        <a:bodyPr/>
        <a:lstStyle/>
        <a:p>
          <a:endParaRPr lang="en-US"/>
        </a:p>
      </dgm:t>
    </dgm:pt>
    <dgm:pt modelId="{8ACCE0E0-3142-4FF3-B221-E2728D1FFAD0}" type="sibTrans" cxnId="{CFD469DD-0931-44E6-828F-E94DD665EB03}">
      <dgm:prSet/>
      <dgm:spPr/>
      <dgm:t>
        <a:bodyPr/>
        <a:lstStyle/>
        <a:p>
          <a:endParaRPr lang="en-US"/>
        </a:p>
      </dgm:t>
    </dgm:pt>
    <dgm:pt modelId="{47D0D85A-CD5F-42E0-9C9D-2B9316AC03DD}">
      <dgm:prSet custT="1"/>
      <dgm:spPr/>
      <dgm:t>
        <a:bodyPr/>
        <a:lstStyle/>
        <a:p>
          <a:r>
            <a:rPr lang="en-US" sz="2000" dirty="0"/>
            <a:t>Represents average arrivals per day</a:t>
          </a:r>
        </a:p>
      </dgm:t>
    </dgm:pt>
    <dgm:pt modelId="{B8A3FE4A-EB44-4E05-9478-C2CD9262D392}" type="parTrans" cxnId="{B05309E8-03A0-4409-82FE-12C4A2D81B2E}">
      <dgm:prSet/>
      <dgm:spPr/>
      <dgm:t>
        <a:bodyPr/>
        <a:lstStyle/>
        <a:p>
          <a:endParaRPr lang="en-US"/>
        </a:p>
      </dgm:t>
    </dgm:pt>
    <dgm:pt modelId="{3CB40919-4902-4924-BAAA-D47E8B9884FC}" type="sibTrans" cxnId="{B05309E8-03A0-4409-82FE-12C4A2D81B2E}">
      <dgm:prSet/>
      <dgm:spPr/>
      <dgm:t>
        <a:bodyPr/>
        <a:lstStyle/>
        <a:p>
          <a:endParaRPr lang="en-US"/>
        </a:p>
      </dgm:t>
    </dgm:pt>
    <dgm:pt modelId="{31276617-248A-44C4-AED4-14ACC0B0047F}">
      <dgm:prSet/>
      <dgm:spPr/>
    </dgm:pt>
    <dgm:pt modelId="{E518CB1D-24D2-4031-BD75-A80C66F7135D}" type="parTrans" cxnId="{FFF8A971-99DC-45E8-BC73-1078E25C3074}">
      <dgm:prSet/>
      <dgm:spPr/>
      <dgm:t>
        <a:bodyPr/>
        <a:lstStyle/>
        <a:p>
          <a:endParaRPr lang="en-US"/>
        </a:p>
      </dgm:t>
    </dgm:pt>
    <dgm:pt modelId="{9182AD57-087A-462A-9F80-5426ACF4ED85}" type="sibTrans" cxnId="{FFF8A971-99DC-45E8-BC73-1078E25C3074}">
      <dgm:prSet/>
      <dgm:spPr/>
      <dgm:t>
        <a:bodyPr/>
        <a:lstStyle/>
        <a:p>
          <a:endParaRPr lang="en-US"/>
        </a:p>
      </dgm:t>
    </dgm:pt>
    <dgm:pt modelId="{13D40E22-43A4-4C35-BAF7-1B4C63429A30}" type="pres">
      <dgm:prSet presAssocID="{A1FF78E6-6EAC-4EB9-80F1-1D8776C0934A}" presName="matrix" presStyleCnt="0">
        <dgm:presLayoutVars>
          <dgm:chMax val="1"/>
          <dgm:dir/>
          <dgm:resizeHandles val="exact"/>
        </dgm:presLayoutVars>
      </dgm:prSet>
      <dgm:spPr/>
    </dgm:pt>
    <dgm:pt modelId="{58B1BEB7-F615-476A-9832-52E7B355BC83}" type="pres">
      <dgm:prSet presAssocID="{A1FF78E6-6EAC-4EB9-80F1-1D8776C0934A}" presName="diamond" presStyleLbl="bgShp" presStyleIdx="0" presStyleCnt="1"/>
      <dgm:spPr/>
    </dgm:pt>
    <dgm:pt modelId="{3872FFBA-900D-482F-8A70-7AAB4693F874}" type="pres">
      <dgm:prSet presAssocID="{A1FF78E6-6EAC-4EB9-80F1-1D8776C0934A}" presName="quad1" presStyleLbl="node1" presStyleIdx="0" presStyleCnt="4">
        <dgm:presLayoutVars>
          <dgm:chMax val="0"/>
          <dgm:chPref val="0"/>
          <dgm:bulletEnabled val="1"/>
        </dgm:presLayoutVars>
      </dgm:prSet>
      <dgm:spPr/>
    </dgm:pt>
    <dgm:pt modelId="{8BB33FC8-77CC-4CD3-80BC-498AF39DBA40}" type="pres">
      <dgm:prSet presAssocID="{A1FF78E6-6EAC-4EB9-80F1-1D8776C0934A}" presName="quad2" presStyleLbl="node1" presStyleIdx="1" presStyleCnt="4" custLinFactNeighborX="660" custLinFactNeighborY="-660">
        <dgm:presLayoutVars>
          <dgm:chMax val="0"/>
          <dgm:chPref val="0"/>
          <dgm:bulletEnabled val="1"/>
        </dgm:presLayoutVars>
      </dgm:prSet>
      <dgm:spPr/>
    </dgm:pt>
    <dgm:pt modelId="{3559F353-F9F6-45CE-8CD2-AFE744D6231B}" type="pres">
      <dgm:prSet presAssocID="{A1FF78E6-6EAC-4EB9-80F1-1D8776C0934A}" presName="quad3" presStyleLbl="node1" presStyleIdx="2" presStyleCnt="4">
        <dgm:presLayoutVars>
          <dgm:chMax val="0"/>
          <dgm:chPref val="0"/>
          <dgm:bulletEnabled val="1"/>
        </dgm:presLayoutVars>
      </dgm:prSet>
      <dgm:spPr/>
    </dgm:pt>
    <dgm:pt modelId="{5DD00BCA-7BAD-444C-A590-FEA05EA16F73}" type="pres">
      <dgm:prSet presAssocID="{A1FF78E6-6EAC-4EB9-80F1-1D8776C0934A}" presName="quad4" presStyleLbl="node1" presStyleIdx="3" presStyleCnt="4">
        <dgm:presLayoutVars>
          <dgm:chMax val="0"/>
          <dgm:chPref val="0"/>
          <dgm:bulletEnabled val="1"/>
        </dgm:presLayoutVars>
      </dgm:prSet>
      <dgm:spPr/>
    </dgm:pt>
  </dgm:ptLst>
  <dgm:cxnLst>
    <dgm:cxn modelId="{A46A7A0F-6A53-4F72-BAF5-07C76CBF53EA}" srcId="{A1FF78E6-6EAC-4EB9-80F1-1D8776C0934A}" destId="{4D293EE5-F9DE-4717-A08F-2D82183DD07B}" srcOrd="0" destOrd="0" parTransId="{58368904-3F41-4C4D-9B12-CED2D64DD0A4}" sibTransId="{A5BBE4DF-2A36-430F-B117-910843CC4DF5}"/>
    <dgm:cxn modelId="{15543712-6BA1-46F3-BA82-9B80ED868CAA}" type="presOf" srcId="{4D293EE5-F9DE-4717-A08F-2D82183DD07B}" destId="{3872FFBA-900D-482F-8A70-7AAB4693F874}" srcOrd="0" destOrd="0" presId="urn:microsoft.com/office/officeart/2005/8/layout/matrix3"/>
    <dgm:cxn modelId="{8A5B2C1C-85FE-41C1-9AF4-81432DB2E83E}" type="presOf" srcId="{47D0D85A-CD5F-42E0-9C9D-2B9316AC03DD}" destId="{5DD00BCA-7BAD-444C-A590-FEA05EA16F73}" srcOrd="0" destOrd="0" presId="urn:microsoft.com/office/officeart/2005/8/layout/matrix3"/>
    <dgm:cxn modelId="{B34F1235-7101-45DE-933B-32347122D954}" type="presOf" srcId="{C34CEF68-E3D5-4299-A7EB-E1AC0B9A0AEB}" destId="{8BB33FC8-77CC-4CD3-80BC-498AF39DBA40}" srcOrd="0" destOrd="0" presId="urn:microsoft.com/office/officeart/2005/8/layout/matrix3"/>
    <dgm:cxn modelId="{FFF8A971-99DC-45E8-BC73-1078E25C3074}" srcId="{A1FF78E6-6EAC-4EB9-80F1-1D8776C0934A}" destId="{31276617-248A-44C4-AED4-14ACC0B0047F}" srcOrd="4" destOrd="0" parTransId="{E518CB1D-24D2-4031-BD75-A80C66F7135D}" sibTransId="{9182AD57-087A-462A-9F80-5426ACF4ED85}"/>
    <dgm:cxn modelId="{42268098-D3D4-4D9D-A6B5-B49D596127F1}" srcId="{A1FF78E6-6EAC-4EB9-80F1-1D8776C0934A}" destId="{C34CEF68-E3D5-4299-A7EB-E1AC0B9A0AEB}" srcOrd="1" destOrd="0" parTransId="{D592A1E4-C758-47A6-9C13-29ACF935C1D2}" sibTransId="{F7E735E6-A938-4D00-9939-EBE5F0FD05B8}"/>
    <dgm:cxn modelId="{EB29359D-D78E-4C12-9B67-119A42C19AEF}" type="presOf" srcId="{A1FF78E6-6EAC-4EB9-80F1-1D8776C0934A}" destId="{13D40E22-43A4-4C35-BAF7-1B4C63429A30}" srcOrd="0" destOrd="0" presId="urn:microsoft.com/office/officeart/2005/8/layout/matrix3"/>
    <dgm:cxn modelId="{69EC77A0-D0F3-4ED1-B849-524F80AC1D3F}" type="presOf" srcId="{2AB60A60-CB28-4273-9442-23E662476EEF}" destId="{3559F353-F9F6-45CE-8CD2-AFE744D6231B}" srcOrd="0" destOrd="0" presId="urn:microsoft.com/office/officeart/2005/8/layout/matrix3"/>
    <dgm:cxn modelId="{CFD469DD-0931-44E6-828F-E94DD665EB03}" srcId="{A1FF78E6-6EAC-4EB9-80F1-1D8776C0934A}" destId="{2AB60A60-CB28-4273-9442-23E662476EEF}" srcOrd="2" destOrd="0" parTransId="{CAAEBD12-3859-4866-8961-42B70490851F}" sibTransId="{8ACCE0E0-3142-4FF3-B221-E2728D1FFAD0}"/>
    <dgm:cxn modelId="{B05309E8-03A0-4409-82FE-12C4A2D81B2E}" srcId="{A1FF78E6-6EAC-4EB9-80F1-1D8776C0934A}" destId="{47D0D85A-CD5F-42E0-9C9D-2B9316AC03DD}" srcOrd="3" destOrd="0" parTransId="{B8A3FE4A-EB44-4E05-9478-C2CD9262D392}" sibTransId="{3CB40919-4902-4924-BAAA-D47E8B9884FC}"/>
    <dgm:cxn modelId="{20CD1C1E-090A-4B98-96E3-38A823FF6213}" type="presParOf" srcId="{13D40E22-43A4-4C35-BAF7-1B4C63429A30}" destId="{58B1BEB7-F615-476A-9832-52E7B355BC83}" srcOrd="0" destOrd="0" presId="urn:microsoft.com/office/officeart/2005/8/layout/matrix3"/>
    <dgm:cxn modelId="{FF834A27-E4F5-4D0B-9FFA-97AA60FE2013}" type="presParOf" srcId="{13D40E22-43A4-4C35-BAF7-1B4C63429A30}" destId="{3872FFBA-900D-482F-8A70-7AAB4693F874}" srcOrd="1" destOrd="0" presId="urn:microsoft.com/office/officeart/2005/8/layout/matrix3"/>
    <dgm:cxn modelId="{6CD93131-309B-4477-B323-97B7A175B1C2}" type="presParOf" srcId="{13D40E22-43A4-4C35-BAF7-1B4C63429A30}" destId="{8BB33FC8-77CC-4CD3-80BC-498AF39DBA40}" srcOrd="2" destOrd="0" presId="urn:microsoft.com/office/officeart/2005/8/layout/matrix3"/>
    <dgm:cxn modelId="{E99ECBF6-3F50-4735-B58B-716D7FB52D2E}" type="presParOf" srcId="{13D40E22-43A4-4C35-BAF7-1B4C63429A30}" destId="{3559F353-F9F6-45CE-8CD2-AFE744D6231B}" srcOrd="3" destOrd="0" presId="urn:microsoft.com/office/officeart/2005/8/layout/matrix3"/>
    <dgm:cxn modelId="{02D2F952-0C8A-4FBE-90A1-C2F31128DD0B}" type="presParOf" srcId="{13D40E22-43A4-4C35-BAF7-1B4C63429A30}" destId="{5DD00BCA-7BAD-444C-A590-FEA05EA16F73}" srcOrd="4" destOrd="0" presId="urn:microsoft.com/office/officeart/2005/8/layout/matrix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7FF2C687-FAFE-4E5C-B991-7F6E5DF5AF81}"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320DD8F0-9A89-4307-8FD4-2DB54D6F4BC4}">
      <dgm:prSet/>
      <dgm:spPr/>
      <dgm:t>
        <a:bodyPr/>
        <a:lstStyle/>
        <a:p>
          <a:r>
            <a:rPr lang="en-US"/>
            <a:t>Data approximates Poisson behavior</a:t>
          </a:r>
        </a:p>
      </dgm:t>
    </dgm:pt>
    <dgm:pt modelId="{3051AA06-5C84-435B-A08B-D56C08BECDEB}" type="parTrans" cxnId="{1F8891C8-274A-48A4-B029-3E0CFE429CAD}">
      <dgm:prSet/>
      <dgm:spPr/>
      <dgm:t>
        <a:bodyPr/>
        <a:lstStyle/>
        <a:p>
          <a:endParaRPr lang="en-US"/>
        </a:p>
      </dgm:t>
    </dgm:pt>
    <dgm:pt modelId="{A21C98E5-5AB6-4238-971E-56E43804B996}" type="sibTrans" cxnId="{1F8891C8-274A-48A4-B029-3E0CFE429CAD}">
      <dgm:prSet/>
      <dgm:spPr/>
      <dgm:t>
        <a:bodyPr/>
        <a:lstStyle/>
        <a:p>
          <a:endParaRPr lang="en-US"/>
        </a:p>
      </dgm:t>
    </dgm:pt>
    <dgm:pt modelId="{F2CF9480-AFE1-4360-AF28-A97ED94B53EA}">
      <dgm:prSet/>
      <dgm:spPr/>
      <dgm:t>
        <a:bodyPr/>
        <a:lstStyle/>
        <a:p>
          <a:r>
            <a:rPr lang="en-US"/>
            <a:t>Small fluctuations are expected</a:t>
          </a:r>
        </a:p>
      </dgm:t>
    </dgm:pt>
    <dgm:pt modelId="{404D91E1-2CED-4831-AAE0-C23AE51D413B}" type="parTrans" cxnId="{4AFF43EC-22FA-4E0D-8B3E-73F586AAABEE}">
      <dgm:prSet/>
      <dgm:spPr/>
      <dgm:t>
        <a:bodyPr/>
        <a:lstStyle/>
        <a:p>
          <a:endParaRPr lang="en-US"/>
        </a:p>
      </dgm:t>
    </dgm:pt>
    <dgm:pt modelId="{9335941A-97B8-4842-999E-CFC6B3D0778A}" type="sibTrans" cxnId="{4AFF43EC-22FA-4E0D-8B3E-73F586AAABEE}">
      <dgm:prSet/>
      <dgm:spPr/>
      <dgm:t>
        <a:bodyPr/>
        <a:lstStyle/>
        <a:p>
          <a:endParaRPr lang="en-US"/>
        </a:p>
      </dgm:t>
    </dgm:pt>
    <dgm:pt modelId="{7FA277D7-FE71-4B71-9A44-0D5691428DEE}">
      <dgm:prSet/>
      <dgm:spPr/>
      <dgm:t>
        <a:bodyPr/>
        <a:lstStyle/>
        <a:p>
          <a:r>
            <a:rPr lang="en-US"/>
            <a:t>No strong outliers observed</a:t>
          </a:r>
        </a:p>
      </dgm:t>
    </dgm:pt>
    <dgm:pt modelId="{14339ABC-2825-4583-99D2-44C187085D39}" type="parTrans" cxnId="{D394F439-68E1-4917-9ABA-FD13FFC4452F}">
      <dgm:prSet/>
      <dgm:spPr/>
      <dgm:t>
        <a:bodyPr/>
        <a:lstStyle/>
        <a:p>
          <a:endParaRPr lang="en-US"/>
        </a:p>
      </dgm:t>
    </dgm:pt>
    <dgm:pt modelId="{F48F50FC-E1E0-4B6A-90A2-EAA7196B785C}" type="sibTrans" cxnId="{D394F439-68E1-4917-9ABA-FD13FFC4452F}">
      <dgm:prSet/>
      <dgm:spPr/>
      <dgm:t>
        <a:bodyPr/>
        <a:lstStyle/>
        <a:p>
          <a:endParaRPr lang="en-US"/>
        </a:p>
      </dgm:t>
    </dgm:pt>
    <dgm:pt modelId="{54B5B3A9-2041-4FF4-966B-D2BB0FC30F9A}">
      <dgm:prSet/>
      <dgm:spPr/>
      <dgm:t>
        <a:bodyPr/>
        <a:lstStyle/>
        <a:p>
          <a:r>
            <a:rPr lang="en-US"/>
            <a:t>Model fits moderate accuracy</a:t>
          </a:r>
        </a:p>
      </dgm:t>
    </dgm:pt>
    <dgm:pt modelId="{6E00C7C7-996D-4E11-B230-9D767FE4FA52}" type="parTrans" cxnId="{AF2B4F50-6A91-400E-8E19-274BFBB0C705}">
      <dgm:prSet/>
      <dgm:spPr/>
      <dgm:t>
        <a:bodyPr/>
        <a:lstStyle/>
        <a:p>
          <a:endParaRPr lang="en-US"/>
        </a:p>
      </dgm:t>
    </dgm:pt>
    <dgm:pt modelId="{15CE2EDD-5F1A-40FB-A09C-69D3CAC27198}" type="sibTrans" cxnId="{AF2B4F50-6A91-400E-8E19-274BFBB0C705}">
      <dgm:prSet/>
      <dgm:spPr/>
      <dgm:t>
        <a:bodyPr/>
        <a:lstStyle/>
        <a:p>
          <a:endParaRPr lang="en-US"/>
        </a:p>
      </dgm:t>
    </dgm:pt>
    <dgm:pt modelId="{454797C0-406B-476F-98D9-A3A6C3477100}">
      <dgm:prSet/>
      <dgm:spPr/>
      <dgm:t>
        <a:bodyPr/>
        <a:lstStyle/>
        <a:p>
          <a:r>
            <a:rPr lang="en-US"/>
            <a:t>Useful for predictive planning</a:t>
          </a:r>
        </a:p>
      </dgm:t>
    </dgm:pt>
    <dgm:pt modelId="{03AC80CD-1620-465A-B993-C3F09FF958E3}" type="parTrans" cxnId="{45DF5EE5-51BD-46C9-8993-9E1BE87BF7EE}">
      <dgm:prSet/>
      <dgm:spPr/>
      <dgm:t>
        <a:bodyPr/>
        <a:lstStyle/>
        <a:p>
          <a:endParaRPr lang="en-US"/>
        </a:p>
      </dgm:t>
    </dgm:pt>
    <dgm:pt modelId="{362502A9-CD91-4E73-999B-3FCCA2BC5953}" type="sibTrans" cxnId="{45DF5EE5-51BD-46C9-8993-9E1BE87BF7EE}">
      <dgm:prSet/>
      <dgm:spPr/>
      <dgm:t>
        <a:bodyPr/>
        <a:lstStyle/>
        <a:p>
          <a:endParaRPr lang="en-US"/>
        </a:p>
      </dgm:t>
    </dgm:pt>
    <dgm:pt modelId="{FCA6E0CB-2F03-450B-963F-AE0D60F457A8}" type="pres">
      <dgm:prSet presAssocID="{7FF2C687-FAFE-4E5C-B991-7F6E5DF5AF81}" presName="linear" presStyleCnt="0">
        <dgm:presLayoutVars>
          <dgm:animLvl val="lvl"/>
          <dgm:resizeHandles val="exact"/>
        </dgm:presLayoutVars>
      </dgm:prSet>
      <dgm:spPr/>
    </dgm:pt>
    <dgm:pt modelId="{3B8CDA5F-1994-46C2-B663-FD27CF472CC7}" type="pres">
      <dgm:prSet presAssocID="{320DD8F0-9A89-4307-8FD4-2DB54D6F4BC4}" presName="parentText" presStyleLbl="node1" presStyleIdx="0" presStyleCnt="5">
        <dgm:presLayoutVars>
          <dgm:chMax val="0"/>
          <dgm:bulletEnabled val="1"/>
        </dgm:presLayoutVars>
      </dgm:prSet>
      <dgm:spPr/>
    </dgm:pt>
    <dgm:pt modelId="{B90A66EE-72E3-45B9-A8A3-7FAA6D3A6014}" type="pres">
      <dgm:prSet presAssocID="{A21C98E5-5AB6-4238-971E-56E43804B996}" presName="spacer" presStyleCnt="0"/>
      <dgm:spPr/>
    </dgm:pt>
    <dgm:pt modelId="{39BA2BE1-6D12-420E-8D4D-A22E559EC676}" type="pres">
      <dgm:prSet presAssocID="{F2CF9480-AFE1-4360-AF28-A97ED94B53EA}" presName="parentText" presStyleLbl="node1" presStyleIdx="1" presStyleCnt="5">
        <dgm:presLayoutVars>
          <dgm:chMax val="0"/>
          <dgm:bulletEnabled val="1"/>
        </dgm:presLayoutVars>
      </dgm:prSet>
      <dgm:spPr/>
    </dgm:pt>
    <dgm:pt modelId="{6BA93886-DBF7-4B7B-A4D2-23025E519E08}" type="pres">
      <dgm:prSet presAssocID="{9335941A-97B8-4842-999E-CFC6B3D0778A}" presName="spacer" presStyleCnt="0"/>
      <dgm:spPr/>
    </dgm:pt>
    <dgm:pt modelId="{67FAFBC8-04CE-4734-86FA-2D21F7484F0C}" type="pres">
      <dgm:prSet presAssocID="{7FA277D7-FE71-4B71-9A44-0D5691428DEE}" presName="parentText" presStyleLbl="node1" presStyleIdx="2" presStyleCnt="5">
        <dgm:presLayoutVars>
          <dgm:chMax val="0"/>
          <dgm:bulletEnabled val="1"/>
        </dgm:presLayoutVars>
      </dgm:prSet>
      <dgm:spPr/>
    </dgm:pt>
    <dgm:pt modelId="{0A585E4B-D66D-4E1A-8418-2DDC0A94290B}" type="pres">
      <dgm:prSet presAssocID="{F48F50FC-E1E0-4B6A-90A2-EAA7196B785C}" presName="spacer" presStyleCnt="0"/>
      <dgm:spPr/>
    </dgm:pt>
    <dgm:pt modelId="{780287B5-3589-41C1-A9A2-F26D2A1F8D76}" type="pres">
      <dgm:prSet presAssocID="{54B5B3A9-2041-4FF4-966B-D2BB0FC30F9A}" presName="parentText" presStyleLbl="node1" presStyleIdx="3" presStyleCnt="5">
        <dgm:presLayoutVars>
          <dgm:chMax val="0"/>
          <dgm:bulletEnabled val="1"/>
        </dgm:presLayoutVars>
      </dgm:prSet>
      <dgm:spPr/>
    </dgm:pt>
    <dgm:pt modelId="{67EC937D-E0FF-4F08-9E01-6E6C6DCF6A94}" type="pres">
      <dgm:prSet presAssocID="{15CE2EDD-5F1A-40FB-A09C-69D3CAC27198}" presName="spacer" presStyleCnt="0"/>
      <dgm:spPr/>
    </dgm:pt>
    <dgm:pt modelId="{56ED18E8-4BF0-44A0-9E31-EDCC4B33100D}" type="pres">
      <dgm:prSet presAssocID="{454797C0-406B-476F-98D9-A3A6C3477100}" presName="parentText" presStyleLbl="node1" presStyleIdx="4" presStyleCnt="5">
        <dgm:presLayoutVars>
          <dgm:chMax val="0"/>
          <dgm:bulletEnabled val="1"/>
        </dgm:presLayoutVars>
      </dgm:prSet>
      <dgm:spPr/>
    </dgm:pt>
  </dgm:ptLst>
  <dgm:cxnLst>
    <dgm:cxn modelId="{07A43124-A2B5-4900-9EC3-81845FC163E7}" type="presOf" srcId="{7FF2C687-FAFE-4E5C-B991-7F6E5DF5AF81}" destId="{FCA6E0CB-2F03-450B-963F-AE0D60F457A8}" srcOrd="0" destOrd="0" presId="urn:microsoft.com/office/officeart/2005/8/layout/vList2"/>
    <dgm:cxn modelId="{189BB325-E3C9-4BAF-B2C0-4E1DB68D85CB}" type="presOf" srcId="{54B5B3A9-2041-4FF4-966B-D2BB0FC30F9A}" destId="{780287B5-3589-41C1-A9A2-F26D2A1F8D76}" srcOrd="0" destOrd="0" presId="urn:microsoft.com/office/officeart/2005/8/layout/vList2"/>
    <dgm:cxn modelId="{D394F439-68E1-4917-9ABA-FD13FFC4452F}" srcId="{7FF2C687-FAFE-4E5C-B991-7F6E5DF5AF81}" destId="{7FA277D7-FE71-4B71-9A44-0D5691428DEE}" srcOrd="2" destOrd="0" parTransId="{14339ABC-2825-4583-99D2-44C187085D39}" sibTransId="{F48F50FC-E1E0-4B6A-90A2-EAA7196B785C}"/>
    <dgm:cxn modelId="{BC7CDE47-064D-4728-A7F0-3B37876CE0AF}" type="presOf" srcId="{F2CF9480-AFE1-4360-AF28-A97ED94B53EA}" destId="{39BA2BE1-6D12-420E-8D4D-A22E559EC676}" srcOrd="0" destOrd="0" presId="urn:microsoft.com/office/officeart/2005/8/layout/vList2"/>
    <dgm:cxn modelId="{EA13AD6D-62FD-42DC-B3C2-D88D13F8D4D8}" type="presOf" srcId="{320DD8F0-9A89-4307-8FD4-2DB54D6F4BC4}" destId="{3B8CDA5F-1994-46C2-B663-FD27CF472CC7}" srcOrd="0" destOrd="0" presId="urn:microsoft.com/office/officeart/2005/8/layout/vList2"/>
    <dgm:cxn modelId="{AF2B4F50-6A91-400E-8E19-274BFBB0C705}" srcId="{7FF2C687-FAFE-4E5C-B991-7F6E5DF5AF81}" destId="{54B5B3A9-2041-4FF4-966B-D2BB0FC30F9A}" srcOrd="3" destOrd="0" parTransId="{6E00C7C7-996D-4E11-B230-9D767FE4FA52}" sibTransId="{15CE2EDD-5F1A-40FB-A09C-69D3CAC27198}"/>
    <dgm:cxn modelId="{D3326D9F-99B0-432F-9DAC-EA2CB6A659C7}" type="presOf" srcId="{7FA277D7-FE71-4B71-9A44-0D5691428DEE}" destId="{67FAFBC8-04CE-4734-86FA-2D21F7484F0C}" srcOrd="0" destOrd="0" presId="urn:microsoft.com/office/officeart/2005/8/layout/vList2"/>
    <dgm:cxn modelId="{1F8891C8-274A-48A4-B029-3E0CFE429CAD}" srcId="{7FF2C687-FAFE-4E5C-B991-7F6E5DF5AF81}" destId="{320DD8F0-9A89-4307-8FD4-2DB54D6F4BC4}" srcOrd="0" destOrd="0" parTransId="{3051AA06-5C84-435B-A08B-D56C08BECDEB}" sibTransId="{A21C98E5-5AB6-4238-971E-56E43804B996}"/>
    <dgm:cxn modelId="{45DF5EE5-51BD-46C9-8993-9E1BE87BF7EE}" srcId="{7FF2C687-FAFE-4E5C-B991-7F6E5DF5AF81}" destId="{454797C0-406B-476F-98D9-A3A6C3477100}" srcOrd="4" destOrd="0" parTransId="{03AC80CD-1620-465A-B993-C3F09FF958E3}" sibTransId="{362502A9-CD91-4E73-999B-3FCCA2BC5953}"/>
    <dgm:cxn modelId="{4AFF43EC-22FA-4E0D-8B3E-73F586AAABEE}" srcId="{7FF2C687-FAFE-4E5C-B991-7F6E5DF5AF81}" destId="{F2CF9480-AFE1-4360-AF28-A97ED94B53EA}" srcOrd="1" destOrd="0" parTransId="{404D91E1-2CED-4831-AAE0-C23AE51D413B}" sibTransId="{9335941A-97B8-4842-999E-CFC6B3D0778A}"/>
    <dgm:cxn modelId="{4D9FF0FD-C64D-4CA2-B6E0-9396C7F3934C}" type="presOf" srcId="{454797C0-406B-476F-98D9-A3A6C3477100}" destId="{56ED18E8-4BF0-44A0-9E31-EDCC4B33100D}" srcOrd="0" destOrd="0" presId="urn:microsoft.com/office/officeart/2005/8/layout/vList2"/>
    <dgm:cxn modelId="{8FDD9ACA-40A2-48D4-AE93-97848EEE6399}" type="presParOf" srcId="{FCA6E0CB-2F03-450B-963F-AE0D60F457A8}" destId="{3B8CDA5F-1994-46C2-B663-FD27CF472CC7}" srcOrd="0" destOrd="0" presId="urn:microsoft.com/office/officeart/2005/8/layout/vList2"/>
    <dgm:cxn modelId="{5B47E038-0DCC-4CB7-897D-AF78EDBE08ED}" type="presParOf" srcId="{FCA6E0CB-2F03-450B-963F-AE0D60F457A8}" destId="{B90A66EE-72E3-45B9-A8A3-7FAA6D3A6014}" srcOrd="1" destOrd="0" presId="urn:microsoft.com/office/officeart/2005/8/layout/vList2"/>
    <dgm:cxn modelId="{145A083E-C063-438F-9C81-F4774B6F2D57}" type="presParOf" srcId="{FCA6E0CB-2F03-450B-963F-AE0D60F457A8}" destId="{39BA2BE1-6D12-420E-8D4D-A22E559EC676}" srcOrd="2" destOrd="0" presId="urn:microsoft.com/office/officeart/2005/8/layout/vList2"/>
    <dgm:cxn modelId="{70EC3D4E-88EC-4B42-960C-66C401F15D20}" type="presParOf" srcId="{FCA6E0CB-2F03-450B-963F-AE0D60F457A8}" destId="{6BA93886-DBF7-4B7B-A4D2-23025E519E08}" srcOrd="3" destOrd="0" presId="urn:microsoft.com/office/officeart/2005/8/layout/vList2"/>
    <dgm:cxn modelId="{4F422690-2598-47C3-B360-29C7D8CDE06D}" type="presParOf" srcId="{FCA6E0CB-2F03-450B-963F-AE0D60F457A8}" destId="{67FAFBC8-04CE-4734-86FA-2D21F7484F0C}" srcOrd="4" destOrd="0" presId="urn:microsoft.com/office/officeart/2005/8/layout/vList2"/>
    <dgm:cxn modelId="{8918B804-7810-45D4-B3E6-A1D085714FF5}" type="presParOf" srcId="{FCA6E0CB-2F03-450B-963F-AE0D60F457A8}" destId="{0A585E4B-D66D-4E1A-8418-2DDC0A94290B}" srcOrd="5" destOrd="0" presId="urn:microsoft.com/office/officeart/2005/8/layout/vList2"/>
    <dgm:cxn modelId="{481D4488-EFCB-46CC-873A-ED0F132AF8FA}" type="presParOf" srcId="{FCA6E0CB-2F03-450B-963F-AE0D60F457A8}" destId="{780287B5-3589-41C1-A9A2-F26D2A1F8D76}" srcOrd="6" destOrd="0" presId="urn:microsoft.com/office/officeart/2005/8/layout/vList2"/>
    <dgm:cxn modelId="{59622840-77E9-4106-B5FF-B533BDC5C631}" type="presParOf" srcId="{FCA6E0CB-2F03-450B-963F-AE0D60F457A8}" destId="{67EC937D-E0FF-4F08-9E01-6E6C6DCF6A94}" srcOrd="7" destOrd="0" presId="urn:microsoft.com/office/officeart/2005/8/layout/vList2"/>
    <dgm:cxn modelId="{3748ED1B-3381-4EF4-AD03-489FA0F55EDD}" type="presParOf" srcId="{FCA6E0CB-2F03-450B-963F-AE0D60F457A8}" destId="{56ED18E8-4BF0-44A0-9E31-EDCC4B33100D}" srcOrd="8"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DCA322C4-F829-464D-B7B8-555DC38D2D68}"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70B7011B-53E5-44C1-85F8-DCA2EA96633E}">
      <dgm:prSet/>
      <dgm:spPr/>
      <dgm:t>
        <a:bodyPr/>
        <a:lstStyle/>
        <a:p>
          <a:r>
            <a:rPr lang="en-US"/>
            <a:t>Poisson distribution models event counts</a:t>
          </a:r>
        </a:p>
      </dgm:t>
    </dgm:pt>
    <dgm:pt modelId="{585DE723-151B-46BC-80E4-2CE12805A518}" type="parTrans" cxnId="{1B6F9664-8348-4FE3-918F-E95B72ED18F1}">
      <dgm:prSet/>
      <dgm:spPr/>
      <dgm:t>
        <a:bodyPr/>
        <a:lstStyle/>
        <a:p>
          <a:endParaRPr lang="en-US"/>
        </a:p>
      </dgm:t>
    </dgm:pt>
    <dgm:pt modelId="{508EE933-971A-474E-8297-141B7DDE550C}" type="sibTrans" cxnId="{1B6F9664-8348-4FE3-918F-E95B72ED18F1}">
      <dgm:prSet/>
      <dgm:spPr/>
      <dgm:t>
        <a:bodyPr/>
        <a:lstStyle/>
        <a:p>
          <a:endParaRPr lang="en-US"/>
        </a:p>
      </dgm:t>
    </dgm:pt>
    <dgm:pt modelId="{AF37D81B-0045-4081-BFB6-F99825147489}">
      <dgm:prSet/>
      <dgm:spPr/>
      <dgm:t>
        <a:bodyPr/>
        <a:lstStyle/>
        <a:p>
          <a:r>
            <a:rPr lang="en-US"/>
            <a:t>Useful in healthcare planning</a:t>
          </a:r>
        </a:p>
      </dgm:t>
    </dgm:pt>
    <dgm:pt modelId="{EBE53546-BAE9-4B8C-AA72-3EDCE16261DD}" type="parTrans" cxnId="{0493C5AF-25F8-4317-BAE9-2E0A5C2065D5}">
      <dgm:prSet/>
      <dgm:spPr/>
      <dgm:t>
        <a:bodyPr/>
        <a:lstStyle/>
        <a:p>
          <a:endParaRPr lang="en-US"/>
        </a:p>
      </dgm:t>
    </dgm:pt>
    <dgm:pt modelId="{7B231CD2-C7C9-49A7-8926-E1E69B0ED24E}" type="sibTrans" cxnId="{0493C5AF-25F8-4317-BAE9-2E0A5C2065D5}">
      <dgm:prSet/>
      <dgm:spPr/>
      <dgm:t>
        <a:bodyPr/>
        <a:lstStyle/>
        <a:p>
          <a:endParaRPr lang="en-US"/>
        </a:p>
      </dgm:t>
    </dgm:pt>
    <dgm:pt modelId="{8E200ED0-4770-48C1-91B5-80EA7A5081A2}">
      <dgm:prSet/>
      <dgm:spPr/>
      <dgm:t>
        <a:bodyPr/>
        <a:lstStyle/>
        <a:p>
          <a:r>
            <a:rPr lang="en-US"/>
            <a:t>ER arrivals follow random pattern</a:t>
          </a:r>
        </a:p>
      </dgm:t>
    </dgm:pt>
    <dgm:pt modelId="{4408F77B-8419-4567-94A2-0EC8081E6350}" type="parTrans" cxnId="{B1E917BF-0672-448C-8C5D-1E2683A10218}">
      <dgm:prSet/>
      <dgm:spPr/>
      <dgm:t>
        <a:bodyPr/>
        <a:lstStyle/>
        <a:p>
          <a:endParaRPr lang="en-US"/>
        </a:p>
      </dgm:t>
    </dgm:pt>
    <dgm:pt modelId="{658E4FCF-9F7D-4C8B-A2AD-FE97655B1A97}" type="sibTrans" cxnId="{B1E917BF-0672-448C-8C5D-1E2683A10218}">
      <dgm:prSet/>
      <dgm:spPr/>
      <dgm:t>
        <a:bodyPr/>
        <a:lstStyle/>
        <a:p>
          <a:endParaRPr lang="en-US"/>
        </a:p>
      </dgm:t>
    </dgm:pt>
    <dgm:pt modelId="{087133FD-54A3-4140-B815-BBE4E3552DAA}">
      <dgm:prSet/>
      <dgm:spPr/>
      <dgm:t>
        <a:bodyPr/>
        <a:lstStyle/>
        <a:p>
          <a:r>
            <a:rPr lang="en-US"/>
            <a:t>Supports staffing decisions</a:t>
          </a:r>
        </a:p>
      </dgm:t>
    </dgm:pt>
    <dgm:pt modelId="{72195EC5-1D87-464C-AC7D-0A3A2DF3E9BC}" type="parTrans" cxnId="{62C1B3E7-4285-44B3-A480-D9505F885161}">
      <dgm:prSet/>
      <dgm:spPr/>
      <dgm:t>
        <a:bodyPr/>
        <a:lstStyle/>
        <a:p>
          <a:endParaRPr lang="en-US"/>
        </a:p>
      </dgm:t>
    </dgm:pt>
    <dgm:pt modelId="{8FE7C474-83BF-4C02-BEE8-2AAA4335C8DC}" type="sibTrans" cxnId="{62C1B3E7-4285-44B3-A480-D9505F885161}">
      <dgm:prSet/>
      <dgm:spPr/>
      <dgm:t>
        <a:bodyPr/>
        <a:lstStyle/>
        <a:p>
          <a:endParaRPr lang="en-US"/>
        </a:p>
      </dgm:t>
    </dgm:pt>
    <dgm:pt modelId="{931E32EF-32C2-46F2-B2E1-5ADCA1C228D4}">
      <dgm:prSet/>
      <dgm:spPr/>
      <dgm:t>
        <a:bodyPr/>
        <a:lstStyle/>
        <a:p>
          <a:r>
            <a:rPr lang="en-US"/>
            <a:t>Helps improve resource allocation</a:t>
          </a:r>
        </a:p>
      </dgm:t>
    </dgm:pt>
    <dgm:pt modelId="{C6C5A67B-5102-4606-89AE-8C484C1449C0}" type="parTrans" cxnId="{F9441467-006E-45BF-A856-282B6B384673}">
      <dgm:prSet/>
      <dgm:spPr/>
      <dgm:t>
        <a:bodyPr/>
        <a:lstStyle/>
        <a:p>
          <a:endParaRPr lang="en-US"/>
        </a:p>
      </dgm:t>
    </dgm:pt>
    <dgm:pt modelId="{5DA61D6A-9F47-4160-9CA1-17BE583773BC}" type="sibTrans" cxnId="{F9441467-006E-45BF-A856-282B6B384673}">
      <dgm:prSet/>
      <dgm:spPr/>
      <dgm:t>
        <a:bodyPr/>
        <a:lstStyle/>
        <a:p>
          <a:endParaRPr lang="en-US"/>
        </a:p>
      </dgm:t>
    </dgm:pt>
    <dgm:pt modelId="{081A9281-010E-42C7-8BE8-4D04FB7A5948}" type="pres">
      <dgm:prSet presAssocID="{DCA322C4-F829-464D-B7B8-555DC38D2D68}" presName="linear" presStyleCnt="0">
        <dgm:presLayoutVars>
          <dgm:animLvl val="lvl"/>
          <dgm:resizeHandles val="exact"/>
        </dgm:presLayoutVars>
      </dgm:prSet>
      <dgm:spPr/>
    </dgm:pt>
    <dgm:pt modelId="{5E868746-A75A-41B6-8192-35B47626FF6F}" type="pres">
      <dgm:prSet presAssocID="{70B7011B-53E5-44C1-85F8-DCA2EA96633E}" presName="parentText" presStyleLbl="node1" presStyleIdx="0" presStyleCnt="5">
        <dgm:presLayoutVars>
          <dgm:chMax val="0"/>
          <dgm:bulletEnabled val="1"/>
        </dgm:presLayoutVars>
      </dgm:prSet>
      <dgm:spPr/>
    </dgm:pt>
    <dgm:pt modelId="{CA8E31C7-2257-4D69-BEA7-7DF6B26D6AC1}" type="pres">
      <dgm:prSet presAssocID="{508EE933-971A-474E-8297-141B7DDE550C}" presName="spacer" presStyleCnt="0"/>
      <dgm:spPr/>
    </dgm:pt>
    <dgm:pt modelId="{ECF13E9F-2215-488C-8A67-E1475C88D451}" type="pres">
      <dgm:prSet presAssocID="{AF37D81B-0045-4081-BFB6-F99825147489}" presName="parentText" presStyleLbl="node1" presStyleIdx="1" presStyleCnt="5">
        <dgm:presLayoutVars>
          <dgm:chMax val="0"/>
          <dgm:bulletEnabled val="1"/>
        </dgm:presLayoutVars>
      </dgm:prSet>
      <dgm:spPr/>
    </dgm:pt>
    <dgm:pt modelId="{7D665E33-6319-41D5-A934-398EE102FD32}" type="pres">
      <dgm:prSet presAssocID="{7B231CD2-C7C9-49A7-8926-E1E69B0ED24E}" presName="spacer" presStyleCnt="0"/>
      <dgm:spPr/>
    </dgm:pt>
    <dgm:pt modelId="{FF56C5EF-D0C2-4DD3-8E99-2C66C6D1C11E}" type="pres">
      <dgm:prSet presAssocID="{8E200ED0-4770-48C1-91B5-80EA7A5081A2}" presName="parentText" presStyleLbl="node1" presStyleIdx="2" presStyleCnt="5">
        <dgm:presLayoutVars>
          <dgm:chMax val="0"/>
          <dgm:bulletEnabled val="1"/>
        </dgm:presLayoutVars>
      </dgm:prSet>
      <dgm:spPr/>
    </dgm:pt>
    <dgm:pt modelId="{5A245CC7-534F-4339-8ED9-33F155822D07}" type="pres">
      <dgm:prSet presAssocID="{658E4FCF-9F7D-4C8B-A2AD-FE97655B1A97}" presName="spacer" presStyleCnt="0"/>
      <dgm:spPr/>
    </dgm:pt>
    <dgm:pt modelId="{35A6960B-3B0F-4EDD-9FDC-B43C9DDD2481}" type="pres">
      <dgm:prSet presAssocID="{087133FD-54A3-4140-B815-BBE4E3552DAA}" presName="parentText" presStyleLbl="node1" presStyleIdx="3" presStyleCnt="5">
        <dgm:presLayoutVars>
          <dgm:chMax val="0"/>
          <dgm:bulletEnabled val="1"/>
        </dgm:presLayoutVars>
      </dgm:prSet>
      <dgm:spPr/>
    </dgm:pt>
    <dgm:pt modelId="{8219D78E-4292-4D65-B9F7-DA43F124C6F3}" type="pres">
      <dgm:prSet presAssocID="{8FE7C474-83BF-4C02-BEE8-2AAA4335C8DC}" presName="spacer" presStyleCnt="0"/>
      <dgm:spPr/>
    </dgm:pt>
    <dgm:pt modelId="{B2EDD332-BF28-4FA6-BE88-799C59462D63}" type="pres">
      <dgm:prSet presAssocID="{931E32EF-32C2-46F2-B2E1-5ADCA1C228D4}" presName="parentText" presStyleLbl="node1" presStyleIdx="4" presStyleCnt="5">
        <dgm:presLayoutVars>
          <dgm:chMax val="0"/>
          <dgm:bulletEnabled val="1"/>
        </dgm:presLayoutVars>
      </dgm:prSet>
      <dgm:spPr/>
    </dgm:pt>
  </dgm:ptLst>
  <dgm:cxnLst>
    <dgm:cxn modelId="{1E087735-8C42-4F3B-9BD8-51DE1A64A1AD}" type="presOf" srcId="{931E32EF-32C2-46F2-B2E1-5ADCA1C228D4}" destId="{B2EDD332-BF28-4FA6-BE88-799C59462D63}" srcOrd="0" destOrd="0" presId="urn:microsoft.com/office/officeart/2005/8/layout/vList2"/>
    <dgm:cxn modelId="{1B6F9664-8348-4FE3-918F-E95B72ED18F1}" srcId="{DCA322C4-F829-464D-B7B8-555DC38D2D68}" destId="{70B7011B-53E5-44C1-85F8-DCA2EA96633E}" srcOrd="0" destOrd="0" parTransId="{585DE723-151B-46BC-80E4-2CE12805A518}" sibTransId="{508EE933-971A-474E-8297-141B7DDE550C}"/>
    <dgm:cxn modelId="{F9441467-006E-45BF-A856-282B6B384673}" srcId="{DCA322C4-F829-464D-B7B8-555DC38D2D68}" destId="{931E32EF-32C2-46F2-B2E1-5ADCA1C228D4}" srcOrd="4" destOrd="0" parTransId="{C6C5A67B-5102-4606-89AE-8C484C1449C0}" sibTransId="{5DA61D6A-9F47-4160-9CA1-17BE583773BC}"/>
    <dgm:cxn modelId="{06F8C86B-A071-4534-BAB4-BDA2D179897A}" type="presOf" srcId="{8E200ED0-4770-48C1-91B5-80EA7A5081A2}" destId="{FF56C5EF-D0C2-4DD3-8E99-2C66C6D1C11E}" srcOrd="0" destOrd="0" presId="urn:microsoft.com/office/officeart/2005/8/layout/vList2"/>
    <dgm:cxn modelId="{A8CB0C72-55CE-4D3D-8800-C0AF5B244104}" type="presOf" srcId="{087133FD-54A3-4140-B815-BBE4E3552DAA}" destId="{35A6960B-3B0F-4EDD-9FDC-B43C9DDD2481}" srcOrd="0" destOrd="0" presId="urn:microsoft.com/office/officeart/2005/8/layout/vList2"/>
    <dgm:cxn modelId="{A67DDD83-05C1-4E00-9D93-5A353C666489}" type="presOf" srcId="{DCA322C4-F829-464D-B7B8-555DC38D2D68}" destId="{081A9281-010E-42C7-8BE8-4D04FB7A5948}" srcOrd="0" destOrd="0" presId="urn:microsoft.com/office/officeart/2005/8/layout/vList2"/>
    <dgm:cxn modelId="{DCCEB5A5-5610-4CB8-AEC4-5A3D20D9E013}" type="presOf" srcId="{AF37D81B-0045-4081-BFB6-F99825147489}" destId="{ECF13E9F-2215-488C-8A67-E1475C88D451}" srcOrd="0" destOrd="0" presId="urn:microsoft.com/office/officeart/2005/8/layout/vList2"/>
    <dgm:cxn modelId="{0493C5AF-25F8-4317-BAE9-2E0A5C2065D5}" srcId="{DCA322C4-F829-464D-B7B8-555DC38D2D68}" destId="{AF37D81B-0045-4081-BFB6-F99825147489}" srcOrd="1" destOrd="0" parTransId="{EBE53546-BAE9-4B8C-AA72-3EDCE16261DD}" sibTransId="{7B231CD2-C7C9-49A7-8926-E1E69B0ED24E}"/>
    <dgm:cxn modelId="{B1E917BF-0672-448C-8C5D-1E2683A10218}" srcId="{DCA322C4-F829-464D-B7B8-555DC38D2D68}" destId="{8E200ED0-4770-48C1-91B5-80EA7A5081A2}" srcOrd="2" destOrd="0" parTransId="{4408F77B-8419-4567-94A2-0EC8081E6350}" sibTransId="{658E4FCF-9F7D-4C8B-A2AD-FE97655B1A97}"/>
    <dgm:cxn modelId="{BB2B30C7-50AF-4F7C-9CEA-5D66344343C2}" type="presOf" srcId="{70B7011B-53E5-44C1-85F8-DCA2EA96633E}" destId="{5E868746-A75A-41B6-8192-35B47626FF6F}" srcOrd="0" destOrd="0" presId="urn:microsoft.com/office/officeart/2005/8/layout/vList2"/>
    <dgm:cxn modelId="{62C1B3E7-4285-44B3-A480-D9505F885161}" srcId="{DCA322C4-F829-464D-B7B8-555DC38D2D68}" destId="{087133FD-54A3-4140-B815-BBE4E3552DAA}" srcOrd="3" destOrd="0" parTransId="{72195EC5-1D87-464C-AC7D-0A3A2DF3E9BC}" sibTransId="{8FE7C474-83BF-4C02-BEE8-2AAA4335C8DC}"/>
    <dgm:cxn modelId="{395A9BAC-66BC-4308-BA93-4E130530E665}" type="presParOf" srcId="{081A9281-010E-42C7-8BE8-4D04FB7A5948}" destId="{5E868746-A75A-41B6-8192-35B47626FF6F}" srcOrd="0" destOrd="0" presId="urn:microsoft.com/office/officeart/2005/8/layout/vList2"/>
    <dgm:cxn modelId="{5455CFAE-953C-447A-A57A-701C7A6A6A9D}" type="presParOf" srcId="{081A9281-010E-42C7-8BE8-4D04FB7A5948}" destId="{CA8E31C7-2257-4D69-BEA7-7DF6B26D6AC1}" srcOrd="1" destOrd="0" presId="urn:microsoft.com/office/officeart/2005/8/layout/vList2"/>
    <dgm:cxn modelId="{73C622EA-31FF-4094-BC20-0BFC5612F0E8}" type="presParOf" srcId="{081A9281-010E-42C7-8BE8-4D04FB7A5948}" destId="{ECF13E9F-2215-488C-8A67-E1475C88D451}" srcOrd="2" destOrd="0" presId="urn:microsoft.com/office/officeart/2005/8/layout/vList2"/>
    <dgm:cxn modelId="{DD8509BB-D264-4FAD-AF2B-A5B7C21CBF6D}" type="presParOf" srcId="{081A9281-010E-42C7-8BE8-4D04FB7A5948}" destId="{7D665E33-6319-41D5-A934-398EE102FD32}" srcOrd="3" destOrd="0" presId="urn:microsoft.com/office/officeart/2005/8/layout/vList2"/>
    <dgm:cxn modelId="{D1310F2A-7651-4FDD-BB92-8D73372F36D0}" type="presParOf" srcId="{081A9281-010E-42C7-8BE8-4D04FB7A5948}" destId="{FF56C5EF-D0C2-4DD3-8E99-2C66C6D1C11E}" srcOrd="4" destOrd="0" presId="urn:microsoft.com/office/officeart/2005/8/layout/vList2"/>
    <dgm:cxn modelId="{2AA5F399-F340-4FD4-98A8-8D5E31D908C8}" type="presParOf" srcId="{081A9281-010E-42C7-8BE8-4D04FB7A5948}" destId="{5A245CC7-534F-4339-8ED9-33F155822D07}" srcOrd="5" destOrd="0" presId="urn:microsoft.com/office/officeart/2005/8/layout/vList2"/>
    <dgm:cxn modelId="{990EE69A-804A-4FED-9D52-CD515E564B8A}" type="presParOf" srcId="{081A9281-010E-42C7-8BE8-4D04FB7A5948}" destId="{35A6960B-3B0F-4EDD-9FDC-B43C9DDD2481}" srcOrd="6" destOrd="0" presId="urn:microsoft.com/office/officeart/2005/8/layout/vList2"/>
    <dgm:cxn modelId="{9B18E896-5BC3-4421-BD1F-DD59E6DE6BC5}" type="presParOf" srcId="{081A9281-010E-42C7-8BE8-4D04FB7A5948}" destId="{8219D78E-4292-4D65-B9F7-DA43F124C6F3}" srcOrd="7" destOrd="0" presId="urn:microsoft.com/office/officeart/2005/8/layout/vList2"/>
    <dgm:cxn modelId="{8310A9B0-BFEA-43AB-853F-89A9C181B19A}" type="presParOf" srcId="{081A9281-010E-42C7-8BE8-4D04FB7A5948}" destId="{B2EDD332-BF28-4FA6-BE88-799C59462D63}" srcOrd="8"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B0EF238-F5D7-4517-BE7D-5F8D91503C91}">
      <dsp:nvSpPr>
        <dsp:cNvPr id="0" name=""/>
        <dsp:cNvSpPr/>
      </dsp:nvSpPr>
      <dsp:spPr>
        <a:xfrm>
          <a:off x="0" y="47625"/>
          <a:ext cx="7404653" cy="719549"/>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a:t>Statistical model for event counts over time</a:t>
          </a:r>
        </a:p>
      </dsp:txBody>
      <dsp:txXfrm>
        <a:off x="35125" y="82750"/>
        <a:ext cx="7334403" cy="649299"/>
      </dsp:txXfrm>
    </dsp:sp>
    <dsp:sp modelId="{762E6C9B-7E4D-4669-9E06-39D4469FC890}">
      <dsp:nvSpPr>
        <dsp:cNvPr id="0" name=""/>
        <dsp:cNvSpPr/>
      </dsp:nvSpPr>
      <dsp:spPr>
        <a:xfrm>
          <a:off x="0" y="853575"/>
          <a:ext cx="7404653" cy="719549"/>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a:t>Used when events occur independently</a:t>
          </a:r>
        </a:p>
      </dsp:txBody>
      <dsp:txXfrm>
        <a:off x="35125" y="888700"/>
        <a:ext cx="7334403" cy="649299"/>
      </dsp:txXfrm>
    </dsp:sp>
    <dsp:sp modelId="{8E29361E-2E94-4B3E-9E0D-18742B211BE9}">
      <dsp:nvSpPr>
        <dsp:cNvPr id="0" name=""/>
        <dsp:cNvSpPr/>
      </dsp:nvSpPr>
      <dsp:spPr>
        <a:xfrm>
          <a:off x="0" y="1659524"/>
          <a:ext cx="7404653" cy="719549"/>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a:t>Applies to fixed time intervals</a:t>
          </a:r>
        </a:p>
      </dsp:txBody>
      <dsp:txXfrm>
        <a:off x="35125" y="1694649"/>
        <a:ext cx="7334403" cy="649299"/>
      </dsp:txXfrm>
    </dsp:sp>
    <dsp:sp modelId="{420D035C-C49F-4F19-9C6D-9B6465A2087A}">
      <dsp:nvSpPr>
        <dsp:cNvPr id="0" name=""/>
        <dsp:cNvSpPr/>
      </dsp:nvSpPr>
      <dsp:spPr>
        <a:xfrm>
          <a:off x="0" y="2465475"/>
          <a:ext cx="7404653" cy="719549"/>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a:t>Useful in healthcare and operations</a:t>
          </a:r>
        </a:p>
      </dsp:txBody>
      <dsp:txXfrm>
        <a:off x="35125" y="2500600"/>
        <a:ext cx="7334403" cy="649299"/>
      </dsp:txXfrm>
    </dsp:sp>
    <dsp:sp modelId="{A42E2963-8B1D-4624-825B-E8920665420D}">
      <dsp:nvSpPr>
        <dsp:cNvPr id="0" name=""/>
        <dsp:cNvSpPr/>
      </dsp:nvSpPr>
      <dsp:spPr>
        <a:xfrm>
          <a:off x="0" y="3271425"/>
          <a:ext cx="7404653" cy="719549"/>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a:t>Focus: ER patient arrival analysis</a:t>
          </a:r>
        </a:p>
      </dsp:txBody>
      <dsp:txXfrm>
        <a:off x="35125" y="3306550"/>
        <a:ext cx="7334403" cy="64929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8ACB6C-079E-4CA6-8223-2A89F74C6C3A}">
      <dsp:nvSpPr>
        <dsp:cNvPr id="0" name=""/>
        <dsp:cNvSpPr/>
      </dsp:nvSpPr>
      <dsp:spPr>
        <a:xfrm rot="16200000">
          <a:off x="-1317521" y="1321498"/>
          <a:ext cx="4038600" cy="1395603"/>
        </a:xfrm>
        <a:prstGeom prst="flowChartManualOperation">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0" tIns="0" rIns="108490" bIns="0" numCol="1" spcCol="1270" anchor="ctr" anchorCtr="0">
          <a:noAutofit/>
        </a:bodyPr>
        <a:lstStyle/>
        <a:p>
          <a:pPr marL="0" lvl="0" indent="0" algn="ctr" defTabSz="755650">
            <a:lnSpc>
              <a:spcPct val="90000"/>
            </a:lnSpc>
            <a:spcBef>
              <a:spcPct val="0"/>
            </a:spcBef>
            <a:spcAft>
              <a:spcPct val="35000"/>
            </a:spcAft>
            <a:buNone/>
          </a:pPr>
          <a:r>
            <a:rPr lang="en-US" sz="1700" kern="1200"/>
            <a:t>Models number of events in a fixed interval</a:t>
          </a:r>
        </a:p>
      </dsp:txBody>
      <dsp:txXfrm rot="5400000">
        <a:off x="3977" y="807720"/>
        <a:ext cx="1395603" cy="2423160"/>
      </dsp:txXfrm>
    </dsp:sp>
    <dsp:sp modelId="{05C5367D-8CFE-490D-A9B8-E872D173D991}">
      <dsp:nvSpPr>
        <dsp:cNvPr id="0" name=""/>
        <dsp:cNvSpPr/>
      </dsp:nvSpPr>
      <dsp:spPr>
        <a:xfrm rot="16200000">
          <a:off x="182752" y="1321498"/>
          <a:ext cx="4038600" cy="1395603"/>
        </a:xfrm>
        <a:prstGeom prst="flowChartManualOperation">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0" tIns="0" rIns="108490" bIns="0" numCol="1" spcCol="1270" anchor="ctr" anchorCtr="0">
          <a:noAutofit/>
        </a:bodyPr>
        <a:lstStyle/>
        <a:p>
          <a:pPr marL="0" lvl="0" indent="0" algn="ctr" defTabSz="755650">
            <a:lnSpc>
              <a:spcPct val="90000"/>
            </a:lnSpc>
            <a:spcBef>
              <a:spcPct val="0"/>
            </a:spcBef>
            <a:spcAft>
              <a:spcPct val="35000"/>
            </a:spcAft>
            <a:buNone/>
          </a:pPr>
          <a:r>
            <a:rPr lang="en-US" sz="1700" kern="1200"/>
            <a:t>Assumes independent occurrences</a:t>
          </a:r>
        </a:p>
      </dsp:txBody>
      <dsp:txXfrm rot="5400000">
        <a:off x="1504250" y="807720"/>
        <a:ext cx="1395603" cy="2423160"/>
      </dsp:txXfrm>
    </dsp:sp>
    <dsp:sp modelId="{8E2B7867-C45B-4CED-9731-A6EA714E396B}">
      <dsp:nvSpPr>
        <dsp:cNvPr id="0" name=""/>
        <dsp:cNvSpPr/>
      </dsp:nvSpPr>
      <dsp:spPr>
        <a:xfrm rot="16200000">
          <a:off x="1683026" y="1321498"/>
          <a:ext cx="4038600" cy="1395603"/>
        </a:xfrm>
        <a:prstGeom prst="flowChartManualOperation">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0" tIns="0" rIns="108490" bIns="0" numCol="1" spcCol="1270" anchor="ctr" anchorCtr="0">
          <a:noAutofit/>
        </a:bodyPr>
        <a:lstStyle/>
        <a:p>
          <a:pPr marL="0" lvl="0" indent="0" algn="ctr" defTabSz="755650">
            <a:lnSpc>
              <a:spcPct val="90000"/>
            </a:lnSpc>
            <a:spcBef>
              <a:spcPct val="0"/>
            </a:spcBef>
            <a:spcAft>
              <a:spcPct val="35000"/>
            </a:spcAft>
            <a:buNone/>
          </a:pPr>
          <a:r>
            <a:rPr lang="en-US" sz="1700" kern="1200"/>
            <a:t>Requires constant average rate (λ)</a:t>
          </a:r>
        </a:p>
      </dsp:txBody>
      <dsp:txXfrm rot="5400000">
        <a:off x="3004524" y="807720"/>
        <a:ext cx="1395603" cy="2423160"/>
      </dsp:txXfrm>
    </dsp:sp>
    <dsp:sp modelId="{80115692-54E3-491B-AAC6-A6D7F57D5F26}">
      <dsp:nvSpPr>
        <dsp:cNvPr id="0" name=""/>
        <dsp:cNvSpPr/>
      </dsp:nvSpPr>
      <dsp:spPr>
        <a:xfrm rot="16200000">
          <a:off x="3183300" y="1321498"/>
          <a:ext cx="4038600" cy="1395603"/>
        </a:xfrm>
        <a:prstGeom prst="flowChartManualOperation">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0" tIns="0" rIns="108490" bIns="0" numCol="1" spcCol="1270" anchor="ctr" anchorCtr="0">
          <a:noAutofit/>
        </a:bodyPr>
        <a:lstStyle/>
        <a:p>
          <a:pPr marL="0" lvl="0" indent="0" algn="ctr" defTabSz="755650">
            <a:lnSpc>
              <a:spcPct val="90000"/>
            </a:lnSpc>
            <a:spcBef>
              <a:spcPct val="0"/>
            </a:spcBef>
            <a:spcAft>
              <a:spcPct val="35000"/>
            </a:spcAft>
            <a:buNone/>
          </a:pPr>
          <a:r>
            <a:rPr lang="en-US" sz="1700" kern="1200"/>
            <a:t>Used for rare event probabilities</a:t>
          </a:r>
        </a:p>
      </dsp:txBody>
      <dsp:txXfrm rot="5400000">
        <a:off x="4504798" y="807720"/>
        <a:ext cx="1395603" cy="2423160"/>
      </dsp:txXfrm>
    </dsp:sp>
    <dsp:sp modelId="{ED0B164D-2344-4D92-9846-A493E5F80AD5}">
      <dsp:nvSpPr>
        <dsp:cNvPr id="0" name=""/>
        <dsp:cNvSpPr/>
      </dsp:nvSpPr>
      <dsp:spPr>
        <a:xfrm rot="16200000">
          <a:off x="4683574" y="1321498"/>
          <a:ext cx="4038600" cy="1395603"/>
        </a:xfrm>
        <a:prstGeom prst="flowChartManualOperation">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0" tIns="0" rIns="108490" bIns="0" numCol="1" spcCol="1270" anchor="ctr" anchorCtr="0">
          <a:noAutofit/>
        </a:bodyPr>
        <a:lstStyle/>
        <a:p>
          <a:pPr marL="0" lvl="0" indent="0" algn="ctr" defTabSz="755650">
            <a:lnSpc>
              <a:spcPct val="90000"/>
            </a:lnSpc>
            <a:spcBef>
              <a:spcPct val="0"/>
            </a:spcBef>
            <a:spcAft>
              <a:spcPct val="35000"/>
            </a:spcAft>
            <a:buNone/>
          </a:pPr>
          <a:r>
            <a:rPr lang="en-US" sz="1700" kern="1200"/>
            <a:t>Common in real-world random processes</a:t>
          </a:r>
        </a:p>
      </dsp:txBody>
      <dsp:txXfrm rot="5400000">
        <a:off x="6005072" y="807720"/>
        <a:ext cx="1395603" cy="242316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01E75B9-3AA7-46EE-8593-08591B395040}">
      <dsp:nvSpPr>
        <dsp:cNvPr id="0" name=""/>
        <dsp:cNvSpPr/>
      </dsp:nvSpPr>
      <dsp:spPr>
        <a:xfrm>
          <a:off x="1380131" y="0"/>
          <a:ext cx="4038600" cy="4038600"/>
        </a:xfrm>
        <a:prstGeom prst="triangl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4C4E449-5252-4B06-A2E5-9254BD7E8168}">
      <dsp:nvSpPr>
        <dsp:cNvPr id="0" name=""/>
        <dsp:cNvSpPr/>
      </dsp:nvSpPr>
      <dsp:spPr>
        <a:xfrm>
          <a:off x="3399431" y="404254"/>
          <a:ext cx="2625090" cy="574238"/>
        </a:xfrm>
        <a:prstGeom prst="round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t>Hospital emergency arrivals</a:t>
          </a:r>
        </a:p>
      </dsp:txBody>
      <dsp:txXfrm>
        <a:off x="3427463" y="432286"/>
        <a:ext cx="2569026" cy="518174"/>
      </dsp:txXfrm>
    </dsp:sp>
    <dsp:sp modelId="{85BA5CD0-4FF1-412F-9E11-2F4422E45CF7}">
      <dsp:nvSpPr>
        <dsp:cNvPr id="0" name=""/>
        <dsp:cNvSpPr/>
      </dsp:nvSpPr>
      <dsp:spPr>
        <a:xfrm>
          <a:off x="3399431" y="1050272"/>
          <a:ext cx="2625090" cy="574238"/>
        </a:xfrm>
        <a:prstGeom prst="round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t>Call center volume analysis</a:t>
          </a:r>
        </a:p>
      </dsp:txBody>
      <dsp:txXfrm>
        <a:off x="3427463" y="1078304"/>
        <a:ext cx="2569026" cy="518174"/>
      </dsp:txXfrm>
    </dsp:sp>
    <dsp:sp modelId="{6D2B327D-CBCD-4D73-B87B-9026FE1AC955}">
      <dsp:nvSpPr>
        <dsp:cNvPr id="0" name=""/>
        <dsp:cNvSpPr/>
      </dsp:nvSpPr>
      <dsp:spPr>
        <a:xfrm>
          <a:off x="3399431" y="1696290"/>
          <a:ext cx="2625090" cy="574238"/>
        </a:xfrm>
        <a:prstGeom prst="round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t>Traffic accident frequency</a:t>
          </a:r>
        </a:p>
      </dsp:txBody>
      <dsp:txXfrm>
        <a:off x="3427463" y="1724322"/>
        <a:ext cx="2569026" cy="518174"/>
      </dsp:txXfrm>
    </dsp:sp>
    <dsp:sp modelId="{7607F151-F76C-44F6-8D87-A3C5CCDF54C6}">
      <dsp:nvSpPr>
        <dsp:cNvPr id="0" name=""/>
        <dsp:cNvSpPr/>
      </dsp:nvSpPr>
      <dsp:spPr>
        <a:xfrm>
          <a:off x="3399431" y="2342309"/>
          <a:ext cx="2625090" cy="574238"/>
        </a:xfrm>
        <a:prstGeom prst="round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t>Website traffic monitoring</a:t>
          </a:r>
        </a:p>
      </dsp:txBody>
      <dsp:txXfrm>
        <a:off x="3427463" y="2370341"/>
        <a:ext cx="2569026" cy="518174"/>
      </dsp:txXfrm>
    </dsp:sp>
    <dsp:sp modelId="{7115F64B-3CA3-426E-B8DF-6D731B77FCBF}">
      <dsp:nvSpPr>
        <dsp:cNvPr id="0" name=""/>
        <dsp:cNvSpPr/>
      </dsp:nvSpPr>
      <dsp:spPr>
        <a:xfrm>
          <a:off x="3399431" y="2988327"/>
          <a:ext cx="2625090" cy="574238"/>
        </a:xfrm>
        <a:prstGeom prst="round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t>Manufacturing defect counts</a:t>
          </a:r>
        </a:p>
      </dsp:txBody>
      <dsp:txXfrm>
        <a:off x="3427463" y="3016359"/>
        <a:ext cx="2569026" cy="51817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526E6A9-A0C5-4B19-9237-214BB11202E5}">
      <dsp:nvSpPr>
        <dsp:cNvPr id="0" name=""/>
        <dsp:cNvSpPr/>
      </dsp:nvSpPr>
      <dsp:spPr>
        <a:xfrm>
          <a:off x="1108711" y="364"/>
          <a:ext cx="4359568" cy="892597"/>
        </a:xfrm>
        <a:prstGeom prst="chevron">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0" tIns="15875" rIns="0" bIns="15875" numCol="1" spcCol="1270" anchor="ctr" anchorCtr="0">
          <a:noAutofit/>
        </a:bodyPr>
        <a:lstStyle/>
        <a:p>
          <a:pPr marL="0" lvl="0" indent="0" algn="ctr" defTabSz="1111250">
            <a:lnSpc>
              <a:spcPct val="90000"/>
            </a:lnSpc>
            <a:spcBef>
              <a:spcPct val="0"/>
            </a:spcBef>
            <a:spcAft>
              <a:spcPct val="35000"/>
            </a:spcAft>
            <a:buNone/>
          </a:pPr>
          <a:r>
            <a:rPr lang="en-US" sz="2500" kern="1200" dirty="0"/>
            <a:t>Dataset spans 14 consecutive days</a:t>
          </a:r>
        </a:p>
      </dsp:txBody>
      <dsp:txXfrm>
        <a:off x="1555010" y="364"/>
        <a:ext cx="3466971" cy="892597"/>
      </dsp:txXfrm>
    </dsp:sp>
    <dsp:sp modelId="{E506890C-C6BA-48F4-BE78-B78778DD8828}">
      <dsp:nvSpPr>
        <dsp:cNvPr id="0" name=""/>
        <dsp:cNvSpPr/>
      </dsp:nvSpPr>
      <dsp:spPr>
        <a:xfrm>
          <a:off x="1108711" y="1005135"/>
          <a:ext cx="4449408" cy="767532"/>
        </a:xfrm>
        <a:prstGeom prst="chevron">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0" tIns="15875" rIns="0" bIns="15875" numCol="1" spcCol="1270" anchor="ctr" anchorCtr="0">
          <a:noAutofit/>
        </a:bodyPr>
        <a:lstStyle/>
        <a:p>
          <a:pPr marL="0" lvl="0" indent="0" algn="ctr" defTabSz="1111250">
            <a:lnSpc>
              <a:spcPct val="90000"/>
            </a:lnSpc>
            <a:spcBef>
              <a:spcPct val="0"/>
            </a:spcBef>
            <a:spcAft>
              <a:spcPct val="35000"/>
            </a:spcAft>
            <a:buNone/>
          </a:pPr>
          <a:r>
            <a:rPr lang="en-US" sz="2500" kern="1200" dirty="0"/>
            <a:t>Values represent daily ER arrivals</a:t>
          </a:r>
        </a:p>
      </dsp:txBody>
      <dsp:txXfrm>
        <a:off x="1492477" y="1005135"/>
        <a:ext cx="3681876" cy="767532"/>
      </dsp:txXfrm>
    </dsp:sp>
    <dsp:sp modelId="{0C4149F2-5190-4F39-845F-1A0C62F8C99B}">
      <dsp:nvSpPr>
        <dsp:cNvPr id="0" name=""/>
        <dsp:cNvSpPr/>
      </dsp:nvSpPr>
      <dsp:spPr>
        <a:xfrm>
          <a:off x="1108711" y="1884841"/>
          <a:ext cx="4454235" cy="590954"/>
        </a:xfrm>
        <a:prstGeom prst="chevron">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0" tIns="15875" rIns="0" bIns="15875" numCol="1" spcCol="1270" anchor="ctr" anchorCtr="0">
          <a:noAutofit/>
        </a:bodyPr>
        <a:lstStyle/>
        <a:p>
          <a:pPr marL="0" lvl="0" indent="0" algn="ctr" defTabSz="1111250">
            <a:lnSpc>
              <a:spcPct val="90000"/>
            </a:lnSpc>
            <a:spcBef>
              <a:spcPct val="0"/>
            </a:spcBef>
            <a:spcAft>
              <a:spcPct val="35000"/>
            </a:spcAft>
            <a:buNone/>
          </a:pPr>
          <a:r>
            <a:rPr lang="en-US" sz="2500" kern="1200"/>
            <a:t>Minimum value: 10 patients</a:t>
          </a:r>
        </a:p>
      </dsp:txBody>
      <dsp:txXfrm>
        <a:off x="1404188" y="1884841"/>
        <a:ext cx="3863281" cy="590954"/>
      </dsp:txXfrm>
    </dsp:sp>
    <dsp:sp modelId="{45E368D1-16B5-4DD8-8071-719432AD79A1}">
      <dsp:nvSpPr>
        <dsp:cNvPr id="0" name=""/>
        <dsp:cNvSpPr/>
      </dsp:nvSpPr>
      <dsp:spPr>
        <a:xfrm>
          <a:off x="1108711" y="2587969"/>
          <a:ext cx="4459082" cy="664869"/>
        </a:xfrm>
        <a:prstGeom prst="chevron">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0" tIns="15875" rIns="0" bIns="15875" numCol="1" spcCol="1270" anchor="ctr" anchorCtr="0">
          <a:noAutofit/>
        </a:bodyPr>
        <a:lstStyle/>
        <a:p>
          <a:pPr marL="0" lvl="0" indent="0" algn="ctr" defTabSz="1111250">
            <a:lnSpc>
              <a:spcPct val="90000"/>
            </a:lnSpc>
            <a:spcBef>
              <a:spcPct val="0"/>
            </a:spcBef>
            <a:spcAft>
              <a:spcPct val="35000"/>
            </a:spcAft>
            <a:buNone/>
          </a:pPr>
          <a:r>
            <a:rPr lang="en-US" sz="2500" kern="1200"/>
            <a:t>Maximum value: 17 patients</a:t>
          </a:r>
        </a:p>
      </dsp:txBody>
      <dsp:txXfrm>
        <a:off x="1441146" y="2587969"/>
        <a:ext cx="3794213" cy="664869"/>
      </dsp:txXfrm>
    </dsp:sp>
    <dsp:sp modelId="{92B963B6-32B4-4543-91FE-DDD24A4A9332}">
      <dsp:nvSpPr>
        <dsp:cNvPr id="0" name=""/>
        <dsp:cNvSpPr/>
      </dsp:nvSpPr>
      <dsp:spPr>
        <a:xfrm>
          <a:off x="1108711" y="3365012"/>
          <a:ext cx="4463930" cy="739032"/>
        </a:xfrm>
        <a:prstGeom prst="chevron">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0" tIns="15875" rIns="0" bIns="15875" numCol="1" spcCol="1270" anchor="ctr" anchorCtr="0">
          <a:noAutofit/>
        </a:bodyPr>
        <a:lstStyle/>
        <a:p>
          <a:pPr marL="0" lvl="0" indent="0" algn="ctr" defTabSz="1111250">
            <a:lnSpc>
              <a:spcPct val="90000"/>
            </a:lnSpc>
            <a:spcBef>
              <a:spcPct val="0"/>
            </a:spcBef>
            <a:spcAft>
              <a:spcPct val="35000"/>
            </a:spcAft>
            <a:buNone/>
          </a:pPr>
          <a:r>
            <a:rPr lang="en-US" sz="2500" kern="1200" dirty="0"/>
            <a:t>Used to estimate Poisson parameter λ</a:t>
          </a:r>
        </a:p>
      </dsp:txBody>
      <dsp:txXfrm>
        <a:off x="1478227" y="3365012"/>
        <a:ext cx="3724898" cy="73903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B1BEB7-F615-476A-9832-52E7B355BC83}">
      <dsp:nvSpPr>
        <dsp:cNvPr id="0" name=""/>
        <dsp:cNvSpPr/>
      </dsp:nvSpPr>
      <dsp:spPr>
        <a:xfrm>
          <a:off x="2131867" y="0"/>
          <a:ext cx="4038600" cy="4038600"/>
        </a:xfrm>
        <a:prstGeom prst="diamond">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872FFBA-900D-482F-8A70-7AAB4693F874}">
      <dsp:nvSpPr>
        <dsp:cNvPr id="0" name=""/>
        <dsp:cNvSpPr/>
      </dsp:nvSpPr>
      <dsp:spPr>
        <a:xfrm>
          <a:off x="2515534" y="383667"/>
          <a:ext cx="1575054" cy="1575054"/>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t>Total observations: 14 days</a:t>
          </a:r>
        </a:p>
      </dsp:txBody>
      <dsp:txXfrm>
        <a:off x="2592422" y="460555"/>
        <a:ext cx="1421278" cy="1421278"/>
      </dsp:txXfrm>
    </dsp:sp>
    <dsp:sp modelId="{8BB33FC8-77CC-4CD3-80BC-498AF39DBA40}">
      <dsp:nvSpPr>
        <dsp:cNvPr id="0" name=""/>
        <dsp:cNvSpPr/>
      </dsp:nvSpPr>
      <dsp:spPr>
        <a:xfrm>
          <a:off x="4222141" y="373271"/>
          <a:ext cx="1575054" cy="1575054"/>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t>Sum of values: 187</a:t>
          </a:r>
        </a:p>
      </dsp:txBody>
      <dsp:txXfrm>
        <a:off x="4299029" y="450159"/>
        <a:ext cx="1421278" cy="1421278"/>
      </dsp:txXfrm>
    </dsp:sp>
    <dsp:sp modelId="{3559F353-F9F6-45CE-8CD2-AFE744D6231B}">
      <dsp:nvSpPr>
        <dsp:cNvPr id="0" name=""/>
        <dsp:cNvSpPr/>
      </dsp:nvSpPr>
      <dsp:spPr>
        <a:xfrm>
          <a:off x="2515534" y="2079879"/>
          <a:ext cx="1575054" cy="1575054"/>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t>Mean (λ): 13.36</a:t>
          </a:r>
        </a:p>
      </dsp:txBody>
      <dsp:txXfrm>
        <a:off x="2592422" y="2156767"/>
        <a:ext cx="1421278" cy="1421278"/>
      </dsp:txXfrm>
    </dsp:sp>
    <dsp:sp modelId="{5DD00BCA-7BAD-444C-A590-FEA05EA16F73}">
      <dsp:nvSpPr>
        <dsp:cNvPr id="0" name=""/>
        <dsp:cNvSpPr/>
      </dsp:nvSpPr>
      <dsp:spPr>
        <a:xfrm>
          <a:off x="4211746" y="2079879"/>
          <a:ext cx="1575054" cy="1575054"/>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t>Represents average arrivals per day</a:t>
          </a:r>
        </a:p>
      </dsp:txBody>
      <dsp:txXfrm>
        <a:off x="4288634" y="2156767"/>
        <a:ext cx="1421278" cy="1421278"/>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B8CDA5F-1994-46C2-B663-FD27CF472CC7}">
      <dsp:nvSpPr>
        <dsp:cNvPr id="0" name=""/>
        <dsp:cNvSpPr/>
      </dsp:nvSpPr>
      <dsp:spPr>
        <a:xfrm>
          <a:off x="0" y="47625"/>
          <a:ext cx="7404653" cy="719549"/>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a:t>Data approximates Poisson behavior</a:t>
          </a:r>
        </a:p>
      </dsp:txBody>
      <dsp:txXfrm>
        <a:off x="35125" y="82750"/>
        <a:ext cx="7334403" cy="649299"/>
      </dsp:txXfrm>
    </dsp:sp>
    <dsp:sp modelId="{39BA2BE1-6D12-420E-8D4D-A22E559EC676}">
      <dsp:nvSpPr>
        <dsp:cNvPr id="0" name=""/>
        <dsp:cNvSpPr/>
      </dsp:nvSpPr>
      <dsp:spPr>
        <a:xfrm>
          <a:off x="0" y="853575"/>
          <a:ext cx="7404653" cy="719549"/>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a:t>Small fluctuations are expected</a:t>
          </a:r>
        </a:p>
      </dsp:txBody>
      <dsp:txXfrm>
        <a:off x="35125" y="888700"/>
        <a:ext cx="7334403" cy="649299"/>
      </dsp:txXfrm>
    </dsp:sp>
    <dsp:sp modelId="{67FAFBC8-04CE-4734-86FA-2D21F7484F0C}">
      <dsp:nvSpPr>
        <dsp:cNvPr id="0" name=""/>
        <dsp:cNvSpPr/>
      </dsp:nvSpPr>
      <dsp:spPr>
        <a:xfrm>
          <a:off x="0" y="1659524"/>
          <a:ext cx="7404653" cy="719549"/>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a:t>No strong outliers observed</a:t>
          </a:r>
        </a:p>
      </dsp:txBody>
      <dsp:txXfrm>
        <a:off x="35125" y="1694649"/>
        <a:ext cx="7334403" cy="649299"/>
      </dsp:txXfrm>
    </dsp:sp>
    <dsp:sp modelId="{780287B5-3589-41C1-A9A2-F26D2A1F8D76}">
      <dsp:nvSpPr>
        <dsp:cNvPr id="0" name=""/>
        <dsp:cNvSpPr/>
      </dsp:nvSpPr>
      <dsp:spPr>
        <a:xfrm>
          <a:off x="0" y="2465475"/>
          <a:ext cx="7404653" cy="719549"/>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a:t>Model fits moderate accuracy</a:t>
          </a:r>
        </a:p>
      </dsp:txBody>
      <dsp:txXfrm>
        <a:off x="35125" y="2500600"/>
        <a:ext cx="7334403" cy="649299"/>
      </dsp:txXfrm>
    </dsp:sp>
    <dsp:sp modelId="{56ED18E8-4BF0-44A0-9E31-EDCC4B33100D}">
      <dsp:nvSpPr>
        <dsp:cNvPr id="0" name=""/>
        <dsp:cNvSpPr/>
      </dsp:nvSpPr>
      <dsp:spPr>
        <a:xfrm>
          <a:off x="0" y="3271425"/>
          <a:ext cx="7404653" cy="719549"/>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a:t>Useful for predictive planning</a:t>
          </a:r>
        </a:p>
      </dsp:txBody>
      <dsp:txXfrm>
        <a:off x="35125" y="3306550"/>
        <a:ext cx="7334403" cy="649299"/>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E868746-A75A-41B6-8192-35B47626FF6F}">
      <dsp:nvSpPr>
        <dsp:cNvPr id="0" name=""/>
        <dsp:cNvSpPr/>
      </dsp:nvSpPr>
      <dsp:spPr>
        <a:xfrm>
          <a:off x="0" y="47625"/>
          <a:ext cx="7404653" cy="719549"/>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a:t>Poisson distribution models event counts</a:t>
          </a:r>
        </a:p>
      </dsp:txBody>
      <dsp:txXfrm>
        <a:off x="35125" y="82750"/>
        <a:ext cx="7334403" cy="649299"/>
      </dsp:txXfrm>
    </dsp:sp>
    <dsp:sp modelId="{ECF13E9F-2215-488C-8A67-E1475C88D451}">
      <dsp:nvSpPr>
        <dsp:cNvPr id="0" name=""/>
        <dsp:cNvSpPr/>
      </dsp:nvSpPr>
      <dsp:spPr>
        <a:xfrm>
          <a:off x="0" y="853575"/>
          <a:ext cx="7404653" cy="719549"/>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a:t>Useful in healthcare planning</a:t>
          </a:r>
        </a:p>
      </dsp:txBody>
      <dsp:txXfrm>
        <a:off x="35125" y="888700"/>
        <a:ext cx="7334403" cy="649299"/>
      </dsp:txXfrm>
    </dsp:sp>
    <dsp:sp modelId="{FF56C5EF-D0C2-4DD3-8E99-2C66C6D1C11E}">
      <dsp:nvSpPr>
        <dsp:cNvPr id="0" name=""/>
        <dsp:cNvSpPr/>
      </dsp:nvSpPr>
      <dsp:spPr>
        <a:xfrm>
          <a:off x="0" y="1659524"/>
          <a:ext cx="7404653" cy="719549"/>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a:t>ER arrivals follow random pattern</a:t>
          </a:r>
        </a:p>
      </dsp:txBody>
      <dsp:txXfrm>
        <a:off x="35125" y="1694649"/>
        <a:ext cx="7334403" cy="649299"/>
      </dsp:txXfrm>
    </dsp:sp>
    <dsp:sp modelId="{35A6960B-3B0F-4EDD-9FDC-B43C9DDD2481}">
      <dsp:nvSpPr>
        <dsp:cNvPr id="0" name=""/>
        <dsp:cNvSpPr/>
      </dsp:nvSpPr>
      <dsp:spPr>
        <a:xfrm>
          <a:off x="0" y="2465475"/>
          <a:ext cx="7404653" cy="719549"/>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a:t>Supports staffing decisions</a:t>
          </a:r>
        </a:p>
      </dsp:txBody>
      <dsp:txXfrm>
        <a:off x="35125" y="2500600"/>
        <a:ext cx="7334403" cy="649299"/>
      </dsp:txXfrm>
    </dsp:sp>
    <dsp:sp modelId="{B2EDD332-BF28-4FA6-BE88-799C59462D63}">
      <dsp:nvSpPr>
        <dsp:cNvPr id="0" name=""/>
        <dsp:cNvSpPr/>
      </dsp:nvSpPr>
      <dsp:spPr>
        <a:xfrm>
          <a:off x="0" y="3271425"/>
          <a:ext cx="7404653" cy="719549"/>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a:t>Helps improve resource allocation</a:t>
          </a:r>
        </a:p>
      </dsp:txBody>
      <dsp:txXfrm>
        <a:off x="35125" y="3306550"/>
        <a:ext cx="7334403" cy="649299"/>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4.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291835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a:prstGeom prst="rect">
            <a:avLst/>
          </a:prstGeom>
          <a:noFill/>
          <a:ln w="12700">
            <a:solidFill>
              <a:prstClr val="black"/>
            </a:solidFill>
          </a:ln>
        </p:spPr>
      </p:sp>
      <p:sp>
        <p:nvSpPr>
          <p:cNvPr id="3" name="Notes Placeholder 2"/>
          <p:cNvSpPr>
            <a:spLocks noGrp="1"/>
          </p:cNvSpPr>
          <p:nvPr>
            <p:ph type="body" idx="1"/>
          </p:nvPr>
        </p:nvSpPr>
        <p:spPr>
          <a:xfrm>
            <a:off x="685800" y="4400550"/>
            <a:ext cx="5486400" cy="3600450"/>
          </a:xfrm>
          <a:prstGeom prst="rect">
            <a:avLst/>
          </a:prstGeom>
        </p:spPr>
        <p:txBody>
          <a:bodyPr/>
          <a:lstStyle/>
          <a:p>
            <a:endParaRPr lang="en-US" dirty="0"/>
          </a:p>
        </p:txBody>
      </p:sp>
    </p:spTree>
    <p:extLst>
      <p:ext uri="{BB962C8B-B14F-4D97-AF65-F5344CB8AC3E}">
        <p14:creationId xmlns:p14="http://schemas.microsoft.com/office/powerpoint/2010/main" val="27618742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a:prstGeom prst="rect">
            <a:avLst/>
          </a:prstGeom>
          <a:noFill/>
          <a:ln w="12700">
            <a:solidFill>
              <a:prstClr val="black"/>
            </a:solidFill>
          </a:ln>
        </p:spPr>
      </p:sp>
      <p:sp>
        <p:nvSpPr>
          <p:cNvPr id="3" name="Notes Placeholder 2"/>
          <p:cNvSpPr>
            <a:spLocks noGrp="1"/>
          </p:cNvSpPr>
          <p:nvPr>
            <p:ph type="body" idx="1"/>
          </p:nvPr>
        </p:nvSpPr>
        <p:spPr>
          <a:xfrm>
            <a:off x="685800" y="4400550"/>
            <a:ext cx="5486400" cy="3600450"/>
          </a:xfrm>
          <a:prstGeom prst="rect">
            <a:avLst/>
          </a:prstGeom>
        </p:spPr>
        <p:txBody>
          <a:bodyPr/>
          <a:lstStyle/>
          <a:p>
            <a:endParaRPr lang="en-US" dirty="0"/>
          </a:p>
        </p:txBody>
      </p:sp>
    </p:spTree>
    <p:extLst>
      <p:ext uri="{BB962C8B-B14F-4D97-AF65-F5344CB8AC3E}">
        <p14:creationId xmlns:p14="http://schemas.microsoft.com/office/powerpoint/2010/main" val="1011701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pPr algn="l"/>
            <a:r>
              <a:rPr lang="en-US" dirty="0">
                <a:effectLst/>
              </a:rPr>
              <a:t>The Poisson distribution is a statistical distribution model that is applied to the frequency of events that occur randomly after a specified time. This presentation presents its use in the modeling of the emergency room (ER) patients' arrival. The Poisson model is the best model to use in health systems that require unpredictable but measurable arrivals, where events take place independently and under the same average rate. According to a recent study, Poisson-based models are still considered the cornerstone of healthcare operations and queueing systems in predicting patient flow and the demand for resources </a:t>
            </a:r>
            <a:r>
              <a:rPr lang="en-US" sz="1800" dirty="0">
                <a:effectLst/>
                <a:latin typeface="Times New Roman" panose="02020603050405020304" pitchFamily="18" charset="0"/>
                <a:ea typeface="Calibri" panose="020F0502020204030204" pitchFamily="34" charset="0"/>
              </a:rPr>
              <a:t>(Bell &amp; Wagner, 2019)</a:t>
            </a:r>
            <a:r>
              <a:rPr lang="en-US" dirty="0">
                <a:effectLst/>
              </a:rPr>
              <a:t>. ER arrivals in the study are modeled over 14 days to show how real data can behave when exhibiting Poisson behavior. The reason is to demonstrate the use of statistical modeling to aid decisions in staffing and planning in the hospital. Knowledge about this distribution can be used to enhance the efficiency of emergency departments and minimize the risks of overcrowding. The slide also contributes to the association of theory and real-life application of healthcare applications using empirical evidence and visualization concepts.</a:t>
            </a:r>
          </a:p>
        </p:txBody>
      </p:sp>
      <p:sp>
        <p:nvSpPr>
          <p:cNvPr id="4" name="Slide Number Placeholder 3"/>
          <p:cNvSpPr>
            <a:spLocks noGrp="1"/>
          </p:cNvSpPr>
          <p:nvPr>
            <p:ph type="sldNum" sz="quarter" idx="5"/>
          </p:nvPr>
        </p:nvSpPr>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pPr algn="l"/>
            <a:r>
              <a:rPr lang="en-US" dirty="0">
                <a:effectLst/>
              </a:rPr>
              <a:t>Poisson distribution is a discrete probability model, which is used to approximate the probability of events to take a certain rate within a given period of time or space. It makes the assumption that events occur randomly and at a constant average rate, which is denoted by λ (Lambda). This model is highly applicable in patient arrival descriptions in the emergency department in healthcare systems. Recent literature points out that Poisson processes play a vital role in the modeling of time-dependent patterns of arrival of patients in hospitals and are typically combined with other high-technology forecasting techniques </a:t>
            </a:r>
            <a:r>
              <a:rPr lang="en-US" sz="1800" dirty="0">
                <a:effectLst/>
                <a:latin typeface="Times New Roman" panose="02020603050405020304" pitchFamily="18" charset="0"/>
                <a:ea typeface="Calibri" panose="020F0502020204030204" pitchFamily="34" charset="0"/>
              </a:rPr>
              <a:t>(Jiang et al., 2023)</a:t>
            </a:r>
            <a:r>
              <a:rPr lang="en-US" dirty="0">
                <a:effectLst/>
              </a:rPr>
              <a:t>. This model is especially helpful when random and countable events like ER visits per hour or daily are involved, i.e., events that are random but countable. It is also the foundation of more complicated stochastic models, which are applied in modern healthcare analytics. Making sense of this distribution enables researchers and administrators to generate quantifiable uncertainty to enhance operational decision-making processes in intense demand settings such as hospitals and clinics.</a:t>
            </a:r>
          </a:p>
        </p:txBody>
      </p:sp>
      <p:sp>
        <p:nvSpPr>
          <p:cNvPr id="4" name="Slide Number Placeholder 3"/>
          <p:cNvSpPr>
            <a:spLocks noGrp="1"/>
          </p:cNvSpPr>
          <p:nvPr>
            <p:ph type="sldNum" sz="quarter" idx="5"/>
          </p:nvPr>
        </p:nvSpPr>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pPr algn="l"/>
            <a:r>
              <a:rPr lang="en-US" dirty="0">
                <a:effectLst/>
              </a:rPr>
              <a:t>The Poisson distribution has extensive uses in the real world where the occurrences are random with time. It is mostly applied in healthcare to model the arrival of patients in emergency departments, hospital admissions, and ambulance demand. Other uses include call centers, traffic accident analysis and web traffic forecasting. The recent studies in the healthcare sector indicate that Poisson-based and stochastic models are common in enhancing staffing solutions and controlling overcrowding in the emergency departments </a:t>
            </a:r>
            <a:r>
              <a:rPr lang="en-US" sz="1800" dirty="0">
                <a:effectLst/>
                <a:latin typeface="Times New Roman" panose="02020603050405020304" pitchFamily="18" charset="0"/>
                <a:ea typeface="Calibri" panose="020F0502020204030204" pitchFamily="34" charset="0"/>
              </a:rPr>
              <a:t>(Jiang et al., 2023)</a:t>
            </a:r>
            <a:r>
              <a:rPr lang="en-US" dirty="0">
                <a:effectLst/>
              </a:rPr>
              <a:t>. These models assist hospitals in estimating the peak demand periods and also in how resources can be allocated more effectively. Other applications of Poisson processes are in manufacturing (to monitor defects) and in telecommunications (to look at data traffic). This ease of use renders it a basic instrument in the field of operations research and applied statistics. With the knowledge of such applications, organizations are more likely to be ready to face uncertainty and enhance service delivery efficiency within an environment where the demand changes without prior indication.</a:t>
            </a:r>
          </a:p>
        </p:txBody>
      </p:sp>
      <p:sp>
        <p:nvSpPr>
          <p:cNvPr id="4" name="Slide Number Placeholder 3"/>
          <p:cNvSpPr>
            <a:spLocks noGrp="1"/>
          </p:cNvSpPr>
          <p:nvPr>
            <p:ph type="sldNum" sz="quarter" idx="5"/>
          </p:nvPr>
        </p:nvSpPr>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pPr algn="l"/>
            <a:r>
              <a:rPr lang="en-US" dirty="0">
                <a:effectLst/>
              </a:rPr>
              <a:t>The data gathered is the number of arrivals of emergency room patients during the period of 14 days. The values show the amount of patients arriving every day each being an integer, a discrete time series that Poisson modeling can be applied to. The lower and upper limits of values in the dataset point to the natural changes in the number of patients which are demanded in a hospital on a daily basis. This type of variability is likely to appear in actual healthcare settings because there are always random changes in the patient needs. Recent research highlights that the data of ER arrivals are usually stochastic and can be easily modeled with the help of Poisson and other processes </a:t>
            </a:r>
            <a:r>
              <a:rPr lang="en-US" sz="1800" dirty="0">
                <a:effectLst/>
                <a:latin typeface="Times New Roman" panose="02020603050405020304" pitchFamily="18" charset="0"/>
                <a:ea typeface="Calibri" panose="020F0502020204030204" pitchFamily="34" charset="0"/>
              </a:rPr>
              <a:t>(</a:t>
            </a:r>
            <a:r>
              <a:rPr lang="en-US" sz="1800" dirty="0" err="1">
                <a:effectLst/>
                <a:latin typeface="Times New Roman" panose="02020603050405020304" pitchFamily="18" charset="0"/>
                <a:ea typeface="Calibri" panose="020F0502020204030204" pitchFamily="34" charset="0"/>
              </a:rPr>
              <a:t>Reboredo</a:t>
            </a:r>
            <a:r>
              <a:rPr lang="en-US" sz="1800" dirty="0">
                <a:effectLst/>
                <a:latin typeface="Times New Roman" panose="02020603050405020304" pitchFamily="18" charset="0"/>
                <a:ea typeface="Calibri" panose="020F0502020204030204" pitchFamily="34" charset="0"/>
              </a:rPr>
              <a:t> et al., 2023)</a:t>
            </a:r>
            <a:r>
              <a:rPr lang="en-US" dirty="0">
                <a:effectLst/>
              </a:rPr>
              <a:t>. This data set is utilized to determine the Poisson parameter λ, which is an average arrival rate. Through real data analysis, there is the opportunity to assess the tests of theory and behavior. It is also necessary in order to confirm that Poisson distribution is a good fit to describe the ER demand. It also offers a base to visualization and further statistical explanation in the ensuing slides.</a:t>
            </a:r>
          </a:p>
        </p:txBody>
      </p:sp>
      <p:sp>
        <p:nvSpPr>
          <p:cNvPr id="4" name="Slide Number Placeholder 3"/>
          <p:cNvSpPr>
            <a:spLocks noGrp="1"/>
          </p:cNvSpPr>
          <p:nvPr>
            <p:ph type="sldNum" sz="quarter" idx="5"/>
          </p:nvPr>
        </p:nvSpPr>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pPr algn="l"/>
            <a:r>
              <a:rPr lang="en-US" dirty="0">
                <a:effectLst/>
              </a:rPr>
              <a:t>The visualization is used to place the observed data of emergency room arrivals in comparison with the theoretical model of the Poisson distribution. The histogram is the actual patient arrival frequencies, and the Poisson curve is the expected probability with a calculated mean rate. The given comparison can assist in assessing the radicalness of the correspondence between real-world data and theoretical assumptions. Recent research in healthcare modelling indicates that in emergency department forecasting and performance analysis, Poisson processes are widely used as benchmark models </a:t>
            </a:r>
            <a:r>
              <a:rPr lang="en-US" sz="1800" dirty="0">
                <a:effectLst/>
                <a:latin typeface="Times New Roman" panose="02020603050405020304" pitchFamily="18" charset="0"/>
                <a:ea typeface="Calibri" panose="020F0502020204030204" pitchFamily="34" charset="0"/>
              </a:rPr>
              <a:t>(</a:t>
            </a:r>
            <a:r>
              <a:rPr lang="en-US" sz="1800" dirty="0" err="1">
                <a:effectLst/>
                <a:latin typeface="Times New Roman" panose="02020603050405020304" pitchFamily="18" charset="0"/>
                <a:ea typeface="Calibri" panose="020F0502020204030204" pitchFamily="34" charset="0"/>
              </a:rPr>
              <a:t>Reboredo</a:t>
            </a:r>
            <a:r>
              <a:rPr lang="en-US" sz="1800" dirty="0">
                <a:effectLst/>
                <a:latin typeface="Times New Roman" panose="02020603050405020304" pitchFamily="18" charset="0"/>
                <a:ea typeface="Calibri" panose="020F0502020204030204" pitchFamily="34" charset="0"/>
              </a:rPr>
              <a:t> et al., 2023)</a:t>
            </a:r>
            <a:r>
              <a:rPr lang="en-US" dirty="0">
                <a:effectLst/>
              </a:rPr>
              <a:t>. Any observable and predicted value difference that is less than that is because of some randomness and external variations like seasonal illness or accidents. Nevertheless, a good fit suggests that the Poisson model is an acceptable approximation to actual ER arrival behavior. This type of visualization aids in decision-making as it helps the hospital administrators to estimate the patterns of demand and variability. It also explains the significance of statistical modeling in healthcare planning and resource allocation.</a:t>
            </a:r>
          </a:p>
        </p:txBody>
      </p:sp>
      <p:sp>
        <p:nvSpPr>
          <p:cNvPr id="4" name="Slide Number Placeholder 3"/>
          <p:cNvSpPr>
            <a:spLocks noGrp="1"/>
          </p:cNvSpPr>
          <p:nvPr>
            <p:ph type="sldNum" sz="quarter" idx="5"/>
          </p:nvPr>
        </p:nvSpPr>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pPr algn="l"/>
            <a:r>
              <a:rPr lang="en-US" dirty="0">
                <a:effectLst/>
              </a:rPr>
              <a:t>The average mean (λ) of the emergency room arrivals per day is a significant parameter of the Poisson distribution. It is estimated by dividing the total number of arrivals seen by the number of days of the data. This value is used to describe the central tendency of the patient inflow, and it is used to estimate probability. Recent research on hospital forecasting highlights that, to optimize the staffing and resources used in the emergency departments, it is important to estimate the number of people arriving in the hospitals with due accuracy </a:t>
            </a:r>
            <a:r>
              <a:rPr lang="en-US" sz="1800" dirty="0">
                <a:effectLst/>
                <a:latin typeface="Times New Roman" panose="02020603050405020304" pitchFamily="18" charset="0"/>
                <a:ea typeface="Calibri" panose="020F0502020204030204" pitchFamily="34" charset="0"/>
              </a:rPr>
              <a:t>(Rostami-</a:t>
            </a:r>
            <a:r>
              <a:rPr lang="en-US" sz="1800" dirty="0" err="1">
                <a:effectLst/>
                <a:latin typeface="Times New Roman" panose="02020603050405020304" pitchFamily="18" charset="0"/>
                <a:ea typeface="Calibri" panose="020F0502020204030204" pitchFamily="34" charset="0"/>
              </a:rPr>
              <a:t>Tabar</a:t>
            </a:r>
            <a:r>
              <a:rPr lang="en-US" sz="1800" dirty="0">
                <a:effectLst/>
                <a:latin typeface="Times New Roman" panose="02020603050405020304" pitchFamily="18" charset="0"/>
                <a:ea typeface="Calibri" panose="020F0502020204030204" pitchFamily="34" charset="0"/>
              </a:rPr>
              <a:t> et al., 2024)</a:t>
            </a:r>
            <a:r>
              <a:rPr lang="en-US" dirty="0">
                <a:effectLst/>
              </a:rPr>
              <a:t>. A constant λ indicates consistent behavior of the system, and the variances could reflect dynamism in changes in demand. In this dataset, λ is calculated based on 14 days of data, which is a good estimate of the average demand. This parameter is subsequently converted to a Poisson probability model and generates anticipated distributions. It is essential to know about λ to effectively utilize the model in a real healthcare environment.</a:t>
            </a:r>
          </a:p>
        </p:txBody>
      </p:sp>
      <p:sp>
        <p:nvSpPr>
          <p:cNvPr id="4" name="Slide Number Placeholder 3"/>
          <p:cNvSpPr>
            <a:spLocks noGrp="1"/>
          </p:cNvSpPr>
          <p:nvPr>
            <p:ph type="sldNum" sz="quarter" idx="5"/>
          </p:nvPr>
        </p:nvSpPr>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pPr algn="l"/>
            <a:r>
              <a:rPr lang="en-US" dirty="0">
                <a:effectLst/>
              </a:rPr>
              <a:t>The results are interpreted in terms of the Poisson distribution being a good fit to the observed data in the emergency room. The analysis reveals that the dataset is more or less of a Poisson pattern with some deviations caused by randomness and real-world complexities. These variations are anticipated in health care settings, whereby the influx of patients is affected by the unpredictability of such factors as accidents or seasonal diseases. According to recent literature, Poisson models can give quite decent baseline forecasting performance; however, the reality has been found to demand extensions, e.g., time-varying or nonhomogeneous versions of the Poisson process, in order to achieve better forecasting </a:t>
            </a:r>
            <a:r>
              <a:rPr lang="en-US" sz="1800" dirty="0">
                <a:effectLst/>
                <a:latin typeface="Times New Roman" panose="02020603050405020304" pitchFamily="18" charset="0"/>
                <a:ea typeface="Calibri" panose="020F0502020204030204" pitchFamily="34" charset="0"/>
              </a:rPr>
              <a:t>(Rostami-</a:t>
            </a:r>
            <a:r>
              <a:rPr lang="en-US" sz="1800" dirty="0" err="1">
                <a:effectLst/>
                <a:latin typeface="Times New Roman" panose="02020603050405020304" pitchFamily="18" charset="0"/>
                <a:ea typeface="Calibri" panose="020F0502020204030204" pitchFamily="34" charset="0"/>
              </a:rPr>
              <a:t>Tabar</a:t>
            </a:r>
            <a:r>
              <a:rPr lang="en-US" sz="1800" dirty="0">
                <a:effectLst/>
                <a:latin typeface="Times New Roman" panose="02020603050405020304" pitchFamily="18" charset="0"/>
                <a:ea typeface="Calibri" panose="020F0502020204030204" pitchFamily="34" charset="0"/>
              </a:rPr>
              <a:t> et al., 2024)</a:t>
            </a:r>
            <a:r>
              <a:rPr lang="en-US" dirty="0">
                <a:effectLst/>
              </a:rPr>
              <a:t>. The model is still applicable even with its constraints to determine the general trends and contribute to operational planning. The derivation proves that the Poisson model is suitable for estimating average demand variability in ER. This assists hospitals in becoming better prepared and minimizing the risks of overcrowding by implementing more effective staffing practices.</a:t>
            </a:r>
          </a:p>
        </p:txBody>
      </p:sp>
      <p:sp>
        <p:nvSpPr>
          <p:cNvPr id="4" name="Slide Number Placeholder 3"/>
          <p:cNvSpPr>
            <a:spLocks noGrp="1"/>
          </p:cNvSpPr>
          <p:nvPr>
            <p:ph type="sldNum" sz="quarter" idx="5"/>
          </p:nvPr>
        </p:nvSpPr>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pPr algn="l"/>
            <a:r>
              <a:rPr lang="en-US" dirty="0">
                <a:effectLst/>
              </a:rPr>
              <a:t>Poisson distribution is a useful statistical model that can be used to represent emergency room patient arrivals and other systems that are based on the occurrence of an event randomly. This paper illustrates how the model can be used through 14 days of real data and how the model can be used to approximate the observed pattern. The findings verify that the ER arrivals are reasonable to be assumed as a Poisson process with a mean rate λ calculated. Current studies in healthcare reinforce the further application of Poisson-based models in predicting and operational planning of hospitals. In spite of the fact that real-world data may have fluctuations, the model can be helpful in considering staffing and resource allocation. It aids the administrators in foreseeing the demand and enhancing efficiency in emergency departments. On the whole, the Poisson distribution is considered one of the cornerstones of statistical modeling and healthcare analytics since it provides a straightforward yet effective model to understand random arrivals in a complicated system.</a:t>
            </a:r>
          </a:p>
        </p:txBody>
      </p:sp>
      <p:sp>
        <p:nvSpPr>
          <p:cNvPr id="4" name="Slide Number Placeholder 3"/>
          <p:cNvSpPr>
            <a:spLocks noGrp="1"/>
          </p:cNvSpPr>
          <p:nvPr>
            <p:ph type="sldNum" sz="quarter" idx="5"/>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82879" y="182879"/>
            <a:ext cx="8778240" cy="6492240"/>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32485" y="882376"/>
            <a:ext cx="7475220" cy="2926080"/>
          </a:xfrm>
        </p:spPr>
        <p:txBody>
          <a:bodyPr anchor="b">
            <a:normAutofit/>
          </a:bodyPr>
          <a:lstStyle>
            <a:lvl1pPr algn="ctr">
              <a:lnSpc>
                <a:spcPct val="85000"/>
              </a:lnSpc>
              <a:defRPr sz="6000" b="1" cap="all" baseline="0">
                <a:solidFill>
                  <a:srgbClr val="FFFFFF"/>
                </a:solidFill>
              </a:defRPr>
            </a:lvl1pPr>
          </a:lstStyle>
          <a:p>
            <a:r>
              <a:rPr lang="en-GB"/>
              <a:t>Click to edit Master title style</a:t>
            </a:r>
            <a:endParaRPr lang="en-US" dirty="0"/>
          </a:p>
        </p:txBody>
      </p:sp>
      <p:sp>
        <p:nvSpPr>
          <p:cNvPr id="3" name="Subtitle 2"/>
          <p:cNvSpPr>
            <a:spLocks noGrp="1"/>
          </p:cNvSpPr>
          <p:nvPr>
            <p:ph type="subTitle" idx="1"/>
          </p:nvPr>
        </p:nvSpPr>
        <p:spPr>
          <a:xfrm>
            <a:off x="1282148" y="3869635"/>
            <a:ext cx="6575895" cy="1388165"/>
          </a:xfrm>
        </p:spPr>
        <p:txBody>
          <a:bodyPr>
            <a:normAutofit/>
          </a:bodyPr>
          <a:lstStyle>
            <a:lvl1pPr marL="0" indent="0" algn="ctr">
              <a:spcBef>
                <a:spcPts val="1000"/>
              </a:spcBef>
              <a:buNone/>
              <a:defRPr sz="1800">
                <a:solidFill>
                  <a:srgbClr val="FFFFFF"/>
                </a:solidFill>
              </a:defRPr>
            </a:lvl1pPr>
            <a:lvl2pPr marL="342900" indent="0" algn="ctr">
              <a:buNone/>
              <a:defRPr sz="1800"/>
            </a:lvl2pPr>
            <a:lvl3pPr marL="685800" indent="0" algn="ctr">
              <a:buNone/>
              <a:defRPr sz="18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5BCAD085-E8A6-8845-BD4E-CB4CCA059FC4}" type="datetimeFigureOut">
              <a:rPr lang="en-US" smtClean="0"/>
              <a:t>4/16/2026</a:t>
            </a:fld>
            <a:endParaRPr lang="en-US"/>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C1FF6DA9-008F-8B48-92A6-B652298478BF}" type="slidenum">
              <a:rPr lang="en-US" smtClean="0"/>
              <a:t>‹#›</a:t>
            </a:fld>
            <a:endParaRPr lang="en-US"/>
          </a:p>
        </p:txBody>
      </p:sp>
      <p:cxnSp>
        <p:nvCxnSpPr>
          <p:cNvPr id="8" name="Straight Connector 7"/>
          <p:cNvCxnSpPr/>
          <p:nvPr/>
        </p:nvCxnSpPr>
        <p:spPr>
          <a:xfrm>
            <a:off x="1483995" y="3733800"/>
            <a:ext cx="61722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870959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4/16/2026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611229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762000"/>
            <a:ext cx="1743075" cy="5410200"/>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857250" y="762000"/>
            <a:ext cx="5572125" cy="5410200"/>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4/16/2026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075972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lvl1pPr>
              <a:spcBef>
                <a:spcPts val="1000"/>
              </a:spcBef>
              <a:defRPr/>
            </a:lvl1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4/16/2026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2502813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29818" y="1173575"/>
            <a:ext cx="7475220" cy="2926080"/>
          </a:xfrm>
        </p:spPr>
        <p:txBody>
          <a:bodyPr anchor="b">
            <a:noAutofit/>
          </a:bodyPr>
          <a:lstStyle>
            <a:lvl1pPr algn="ctr">
              <a:lnSpc>
                <a:spcPct val="85000"/>
              </a:lnSpc>
              <a:defRPr sz="6000" b="0" cap="all" baseline="0"/>
            </a:lvl1pPr>
          </a:lstStyle>
          <a:p>
            <a:r>
              <a:rPr lang="en-GB"/>
              <a:t>Click to edit Master title style</a:t>
            </a:r>
            <a:endParaRPr lang="en-US" dirty="0"/>
          </a:p>
        </p:txBody>
      </p:sp>
      <p:sp>
        <p:nvSpPr>
          <p:cNvPr id="3" name="Text Placeholder 2"/>
          <p:cNvSpPr>
            <a:spLocks noGrp="1"/>
          </p:cNvSpPr>
          <p:nvPr>
            <p:ph type="body" idx="1"/>
          </p:nvPr>
        </p:nvSpPr>
        <p:spPr>
          <a:xfrm>
            <a:off x="1282446" y="4154520"/>
            <a:ext cx="6576822" cy="1363806"/>
          </a:xfrm>
        </p:spPr>
        <p:txBody>
          <a:bodyPr anchor="t">
            <a:normAutofit/>
          </a:bodyPr>
          <a:lstStyle>
            <a:lvl1pPr marL="0" indent="0" algn="ctr">
              <a:buNone/>
              <a:defRPr sz="1800">
                <a:solidFill>
                  <a:schemeClr val="accent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4/16/2026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cxnSp>
        <p:nvCxnSpPr>
          <p:cNvPr id="7" name="Straight Connector 6"/>
          <p:cNvCxnSpPr/>
          <p:nvPr/>
        </p:nvCxnSpPr>
        <p:spPr>
          <a:xfrm>
            <a:off x="1485900" y="4020408"/>
            <a:ext cx="61722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794433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857250" y="2057399"/>
            <a:ext cx="3566160" cy="402336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4700709" y="2057400"/>
            <a:ext cx="3566160" cy="402336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5BCAD085-E8A6-8845-BD4E-CB4CCA059FC4}" type="datetimeFigureOut">
              <a:rPr lang="en-US" smtClean="0"/>
              <a:t>4/16/2026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479557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GB"/>
              <a:t>Click to edit Master title style</a:t>
            </a:r>
            <a:endParaRPr lang="en-US" dirty="0"/>
          </a:p>
        </p:txBody>
      </p:sp>
      <p:sp>
        <p:nvSpPr>
          <p:cNvPr id="3" name="Text Placeholder 2"/>
          <p:cNvSpPr>
            <a:spLocks noGrp="1"/>
          </p:cNvSpPr>
          <p:nvPr>
            <p:ph type="body" idx="1"/>
          </p:nvPr>
        </p:nvSpPr>
        <p:spPr>
          <a:xfrm>
            <a:off x="857250" y="2001511"/>
            <a:ext cx="3566160" cy="777240"/>
          </a:xfrm>
        </p:spPr>
        <p:txBody>
          <a:bodyPr anchor="ctr"/>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4" name="Content Placeholder 3"/>
          <p:cNvSpPr>
            <a:spLocks noGrp="1"/>
          </p:cNvSpPr>
          <p:nvPr>
            <p:ph sz="half" idx="2"/>
          </p:nvPr>
        </p:nvSpPr>
        <p:spPr>
          <a:xfrm>
            <a:off x="857250" y="2721483"/>
            <a:ext cx="3566160" cy="338328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4701880" y="1999032"/>
            <a:ext cx="3566160" cy="777240"/>
          </a:xfrm>
        </p:spPr>
        <p:txBody>
          <a:bodyPr anchor="ctr"/>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6" name="Content Placeholder 5"/>
          <p:cNvSpPr>
            <a:spLocks noGrp="1"/>
          </p:cNvSpPr>
          <p:nvPr>
            <p:ph sz="quarter" idx="4"/>
          </p:nvPr>
        </p:nvSpPr>
        <p:spPr>
          <a:xfrm>
            <a:off x="4701880" y="2719322"/>
            <a:ext cx="3566160" cy="338328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5BCAD085-E8A6-8845-BD4E-CB4CCA059FC4}" type="datetimeFigureOut">
              <a:rPr lang="en-US" smtClean="0"/>
              <a:t>4/16/2026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399965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5BCAD085-E8A6-8845-BD4E-CB4CCA059FC4}" type="datetimeFigureOut">
              <a:rPr lang="en-US" smtClean="0"/>
              <a:t>4/16/2026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078772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4/16/2026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5771971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7250" y="1097280"/>
            <a:ext cx="2834640" cy="1737360"/>
          </a:xfrm>
        </p:spPr>
        <p:txBody>
          <a:bodyPr anchor="b">
            <a:noAutofit/>
          </a:bodyPr>
          <a:lstStyle>
            <a:lvl1pPr>
              <a:lnSpc>
                <a:spcPct val="90000"/>
              </a:lnSpc>
              <a:defRPr sz="3000" b="0"/>
            </a:lvl1pPr>
          </a:lstStyle>
          <a:p>
            <a:r>
              <a:rPr lang="en-GB"/>
              <a:t>Click to edit Master title style</a:t>
            </a:r>
            <a:endParaRPr lang="en-US" dirty="0"/>
          </a:p>
        </p:txBody>
      </p:sp>
      <p:sp>
        <p:nvSpPr>
          <p:cNvPr id="3" name="Content Placeholder 2"/>
          <p:cNvSpPr>
            <a:spLocks noGrp="1"/>
          </p:cNvSpPr>
          <p:nvPr>
            <p:ph idx="1"/>
          </p:nvPr>
        </p:nvSpPr>
        <p:spPr>
          <a:xfrm>
            <a:off x="4129314" y="1097280"/>
            <a:ext cx="4149638" cy="4663440"/>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857250" y="2834640"/>
            <a:ext cx="2834640" cy="2926080"/>
          </a:xfrm>
        </p:spPr>
        <p:txBody>
          <a:bodyPr>
            <a:normAutofit/>
          </a:bodyPr>
          <a:lstStyle>
            <a:lvl1pPr marL="0" indent="0">
              <a:lnSpc>
                <a:spcPct val="100000"/>
              </a:lnSpc>
              <a:spcBef>
                <a:spcPts val="800"/>
              </a:spcBef>
              <a:buNone/>
              <a:defRPr sz="1275"/>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GB"/>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4/16/2026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441519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7250" y="1097280"/>
            <a:ext cx="2834640" cy="1737360"/>
          </a:xfrm>
        </p:spPr>
        <p:txBody>
          <a:bodyPr anchor="b">
            <a:noAutofit/>
          </a:bodyPr>
          <a:lstStyle>
            <a:lvl1pPr>
              <a:lnSpc>
                <a:spcPct val="90000"/>
              </a:lnSpc>
              <a:defRPr sz="3000" b="0"/>
            </a:lvl1pPr>
          </a:lstStyle>
          <a:p>
            <a:r>
              <a:rPr lang="en-GB"/>
              <a:t>Click to edit Master title style</a:t>
            </a:r>
            <a:endParaRPr lang="en-US" dirty="0"/>
          </a:p>
        </p:txBody>
      </p:sp>
      <p:sp>
        <p:nvSpPr>
          <p:cNvPr id="3" name="Picture Placeholder 2"/>
          <p:cNvSpPr>
            <a:spLocks noGrp="1" noChangeAspect="1"/>
          </p:cNvSpPr>
          <p:nvPr>
            <p:ph type="pic" idx="1"/>
          </p:nvPr>
        </p:nvSpPr>
        <p:spPr>
          <a:xfrm>
            <a:off x="4019107" y="1069847"/>
            <a:ext cx="4257703" cy="4645153"/>
          </a:xfrm>
        </p:spPr>
        <p:txBody>
          <a:bodyPr lIns="274320" tIns="182880" anchor="t">
            <a:normAutofit/>
          </a:bodyPr>
          <a:lstStyle>
            <a:lvl1pPr marL="0" indent="0">
              <a:buNone/>
              <a:defRPr sz="21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GB"/>
              <a:t>Click icon to add picture</a:t>
            </a:r>
            <a:endParaRPr lang="en-US" dirty="0"/>
          </a:p>
        </p:txBody>
      </p:sp>
      <p:sp>
        <p:nvSpPr>
          <p:cNvPr id="4" name="Text Placeholder 3"/>
          <p:cNvSpPr>
            <a:spLocks noGrp="1"/>
          </p:cNvSpPr>
          <p:nvPr>
            <p:ph type="body" sz="half" idx="2"/>
          </p:nvPr>
        </p:nvSpPr>
        <p:spPr>
          <a:xfrm>
            <a:off x="857250" y="2834640"/>
            <a:ext cx="2834640" cy="2880360"/>
          </a:xfrm>
        </p:spPr>
        <p:txBody>
          <a:bodyPr>
            <a:normAutofit/>
          </a:bodyPr>
          <a:lstStyle>
            <a:lvl1pPr marL="0" indent="0">
              <a:lnSpc>
                <a:spcPct val="100000"/>
              </a:lnSpc>
              <a:spcBef>
                <a:spcPts val="800"/>
              </a:spcBef>
              <a:buNone/>
              <a:defRPr sz="1275"/>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GB"/>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4/16/2026</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8145252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p:nvPr/>
        </p:nvSpPr>
        <p:spPr>
          <a:xfrm>
            <a:off x="182880" y="182880"/>
            <a:ext cx="8778240" cy="6492240"/>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57250" y="609600"/>
            <a:ext cx="7406640" cy="1356360"/>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857251" y="2057400"/>
            <a:ext cx="7404653" cy="4038600"/>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857247" y="6223829"/>
            <a:ext cx="1746806" cy="365125"/>
          </a:xfrm>
          <a:prstGeom prst="rect">
            <a:avLst/>
          </a:prstGeom>
        </p:spPr>
        <p:txBody>
          <a:bodyPr vert="horz" lIns="91440" tIns="45720" rIns="91440" bIns="45720" rtlCol="0" anchor="ctr"/>
          <a:lstStyle>
            <a:lvl1pPr algn="l">
              <a:defRPr sz="1000">
                <a:solidFill>
                  <a:schemeClr val="accent1"/>
                </a:solidFill>
              </a:defRPr>
            </a:lvl1pPr>
          </a:lstStyle>
          <a:p>
            <a:fld id="{5BCAD085-E8A6-8845-BD4E-CB4CCA059FC4}" type="datetimeFigureOut">
              <a:rPr lang="en-US" smtClean="0"/>
              <a:t>4/16/2026</a:t>
            </a:fld>
            <a:endParaRPr lang="en-US"/>
          </a:p>
        </p:txBody>
      </p:sp>
      <p:sp>
        <p:nvSpPr>
          <p:cNvPr id="5" name="Footer Placeholder 4"/>
          <p:cNvSpPr>
            <a:spLocks noGrp="1"/>
          </p:cNvSpPr>
          <p:nvPr>
            <p:ph type="ftr" sz="quarter" idx="3"/>
          </p:nvPr>
        </p:nvSpPr>
        <p:spPr>
          <a:xfrm>
            <a:off x="2961861" y="6223829"/>
            <a:ext cx="3538331" cy="365125"/>
          </a:xfrm>
          <a:prstGeom prst="rect">
            <a:avLst/>
          </a:prstGeom>
        </p:spPr>
        <p:txBody>
          <a:bodyPr vert="horz" lIns="91440" tIns="45720" rIns="91440" bIns="45720" rtlCol="0" anchor="ctr"/>
          <a:lstStyle>
            <a:lvl1pPr algn="ctr">
              <a:defRPr sz="1000">
                <a:solidFill>
                  <a:schemeClr val="accent1"/>
                </a:solidFill>
              </a:defRPr>
            </a:lvl1pPr>
          </a:lstStyle>
          <a:p>
            <a:endParaRPr lang="en-US"/>
          </a:p>
        </p:txBody>
      </p:sp>
      <p:sp>
        <p:nvSpPr>
          <p:cNvPr id="6" name="Slide Number Placeholder 5"/>
          <p:cNvSpPr>
            <a:spLocks noGrp="1"/>
          </p:cNvSpPr>
          <p:nvPr>
            <p:ph type="sldNum" sz="quarter" idx="4"/>
          </p:nvPr>
        </p:nvSpPr>
        <p:spPr>
          <a:xfrm>
            <a:off x="6997148" y="6223829"/>
            <a:ext cx="1279663" cy="365125"/>
          </a:xfrm>
          <a:prstGeom prst="rect">
            <a:avLst/>
          </a:prstGeom>
        </p:spPr>
        <p:txBody>
          <a:bodyPr vert="horz" lIns="91440" tIns="45720" rIns="91440" bIns="45720" rtlCol="0" anchor="ctr"/>
          <a:lstStyle>
            <a:lvl1pPr algn="r">
              <a:defRPr sz="1000">
                <a:solidFill>
                  <a:schemeClr val="accent1"/>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3047059732"/>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Lst>
  <p:txStyles>
    <p:titleStyle>
      <a:lvl1pPr algn="l" defTabSz="685800" rtl="0" eaLnBrk="1" latinLnBrk="0" hangingPunct="1">
        <a:lnSpc>
          <a:spcPct val="90000"/>
        </a:lnSpc>
        <a:spcBef>
          <a:spcPct val="0"/>
        </a:spcBef>
        <a:buNone/>
        <a:defRPr sz="4000" kern="1200">
          <a:solidFill>
            <a:schemeClr val="accent1"/>
          </a:solidFill>
          <a:latin typeface="+mj-lt"/>
          <a:ea typeface="+mj-ea"/>
          <a:cs typeface="+mj-cs"/>
        </a:defRPr>
      </a:lvl1pPr>
    </p:titleStyle>
    <p:bodyStyle>
      <a:lvl1pPr marL="171450" indent="-137160" algn="l" defTabSz="685800" rtl="0" eaLnBrk="1" latinLnBrk="0" hangingPunct="1">
        <a:lnSpc>
          <a:spcPct val="90000"/>
        </a:lnSpc>
        <a:spcBef>
          <a:spcPts val="1000"/>
        </a:spcBef>
        <a:buClr>
          <a:schemeClr val="accent1"/>
        </a:buClr>
        <a:buSzPct val="80000"/>
        <a:buFont typeface="Corbel" pitchFamily="34" charset="0"/>
        <a:buChar char="•"/>
        <a:defRPr sz="2000" kern="1200">
          <a:solidFill>
            <a:schemeClr val="accent1"/>
          </a:solidFill>
          <a:latin typeface="+mn-lt"/>
          <a:ea typeface="+mn-ea"/>
          <a:cs typeface="+mn-cs"/>
        </a:defRPr>
      </a:lvl1pPr>
      <a:lvl2pPr marL="34290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800" kern="1200">
          <a:solidFill>
            <a:schemeClr val="accent1"/>
          </a:solidFill>
          <a:latin typeface="+mn-lt"/>
          <a:ea typeface="+mn-ea"/>
          <a:cs typeface="+mn-cs"/>
        </a:defRPr>
      </a:lvl2pPr>
      <a:lvl3pPr marL="54864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600" kern="1200">
          <a:solidFill>
            <a:schemeClr val="accent1"/>
          </a:solidFill>
          <a:latin typeface="+mn-lt"/>
          <a:ea typeface="+mn-ea"/>
          <a:cs typeface="+mn-cs"/>
        </a:defRPr>
      </a:lvl3pPr>
      <a:lvl4pPr marL="75438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4pPr>
      <a:lvl5pPr marL="92012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5pPr>
      <a:lvl6pPr marL="11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6pPr>
      <a:lvl7pPr marL="13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7pPr>
      <a:lvl8pPr marL="15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8pPr>
      <a:lvl9pPr marL="17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2A8A56B-37E3-DE95-B258-AB01B83099FE}"/>
              </a:ext>
            </a:extLst>
          </p:cNvPr>
          <p:cNvSpPr>
            <a:spLocks noGrp="1"/>
          </p:cNvSpPr>
          <p:nvPr>
            <p:ph type="ctrTitle"/>
          </p:nvPr>
        </p:nvSpPr>
        <p:spPr/>
        <p:txBody>
          <a:bodyPr>
            <a:normAutofit/>
          </a:bodyPr>
          <a:lstStyle/>
          <a:p>
            <a:r>
              <a:rPr lang="en-US" sz="5000" dirty="0">
                <a:latin typeface="Calibri" panose="020F0502020204030204" pitchFamily="34" charset="0"/>
                <a:ea typeface="Calibri" panose="020F0502020204030204" pitchFamily="34" charset="0"/>
                <a:cs typeface="Calibri" panose="020F0502020204030204" pitchFamily="34" charset="0"/>
              </a:rPr>
              <a:t>Unit_4_Journal_Entry</a:t>
            </a:r>
          </a:p>
        </p:txBody>
      </p:sp>
      <p:sp>
        <p:nvSpPr>
          <p:cNvPr id="5" name="Subtitle 4">
            <a:extLst>
              <a:ext uri="{FF2B5EF4-FFF2-40B4-BE49-F238E27FC236}">
                <a16:creationId xmlns:a16="http://schemas.microsoft.com/office/drawing/2014/main" id="{7EF9D08A-C939-51EA-3FC0-CEA34EA5C310}"/>
              </a:ext>
            </a:extLst>
          </p:cNvPr>
          <p:cNvSpPr>
            <a:spLocks noGrp="1"/>
          </p:cNvSpPr>
          <p:nvPr>
            <p:ph type="subTitle" idx="1"/>
          </p:nvPr>
        </p:nvSpPr>
        <p:spPr>
          <a:xfrm>
            <a:off x="1282148" y="4210829"/>
            <a:ext cx="6575895" cy="1388165"/>
          </a:xfrm>
        </p:spPr>
        <p:txBody>
          <a:bodyPr>
            <a:normAutofit/>
          </a:bodyPr>
          <a:lstStyle/>
          <a:p>
            <a:r>
              <a:rPr lang="en-US" sz="5000" dirty="0"/>
              <a:t>Presented By</a:t>
            </a:r>
          </a:p>
        </p:txBody>
      </p:sp>
    </p:spTree>
    <p:extLst>
      <p:ext uri="{BB962C8B-B14F-4D97-AF65-F5344CB8AC3E}">
        <p14:creationId xmlns:p14="http://schemas.microsoft.com/office/powerpoint/2010/main" val="32995661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6F4F6E-9A29-11B0-6F6D-2AA2E7F0D1B2}"/>
              </a:ext>
            </a:extLst>
          </p:cNvPr>
          <p:cNvSpPr>
            <a:spLocks noGrp="1"/>
          </p:cNvSpPr>
          <p:nvPr>
            <p:ph type="title"/>
          </p:nvPr>
        </p:nvSpPr>
        <p:spPr>
          <a:xfrm>
            <a:off x="855264" y="254758"/>
            <a:ext cx="7406640" cy="673290"/>
          </a:xfrm>
        </p:spPr>
        <p:txBody>
          <a:bodyPr/>
          <a:lstStyle/>
          <a:p>
            <a:r>
              <a:rPr lang="en-US" dirty="0"/>
              <a:t>References</a:t>
            </a:r>
          </a:p>
        </p:txBody>
      </p:sp>
      <p:sp>
        <p:nvSpPr>
          <p:cNvPr id="3" name="Content Placeholder 2">
            <a:extLst>
              <a:ext uri="{FF2B5EF4-FFF2-40B4-BE49-F238E27FC236}">
                <a16:creationId xmlns:a16="http://schemas.microsoft.com/office/drawing/2014/main" id="{CFF1F82D-5D09-523B-AFF0-4C8701018FCE}"/>
              </a:ext>
            </a:extLst>
          </p:cNvPr>
          <p:cNvSpPr>
            <a:spLocks noGrp="1"/>
          </p:cNvSpPr>
          <p:nvPr>
            <p:ph idx="1"/>
          </p:nvPr>
        </p:nvSpPr>
        <p:spPr>
          <a:xfrm>
            <a:off x="436729" y="1119116"/>
            <a:ext cx="8311486" cy="5738884"/>
          </a:xfrm>
        </p:spPr>
        <p:txBody>
          <a:bodyPr>
            <a:noAutofit/>
          </a:bodyPr>
          <a:lstStyle/>
          <a:p>
            <a:pPr marL="0" marR="0" indent="457200">
              <a:lnSpc>
                <a:spcPct val="100000"/>
              </a:lnSpc>
              <a:spcBef>
                <a:spcPts val="0"/>
              </a:spcBef>
              <a:spcAft>
                <a:spcPts val="800"/>
              </a:spcAft>
            </a:pPr>
            <a:r>
              <a:rPr lang="en-US" sz="2200" kern="100" dirty="0">
                <a:effectLst/>
                <a:latin typeface="Times New Roman" panose="02020603050405020304" pitchFamily="18" charset="0"/>
                <a:ea typeface="Calibri" panose="020F0502020204030204" pitchFamily="34" charset="0"/>
                <a:cs typeface="Times New Roman" panose="02020603050405020304" pitchFamily="18" charset="0"/>
              </a:rPr>
              <a:t>Bell, L., &amp; Wagner, R. (2019). Modeling Emergency Room Arrivals Using the Poisson Process. </a:t>
            </a:r>
            <a:r>
              <a:rPr lang="en-US" sz="2200" i="1" kern="100" dirty="0">
                <a:effectLst/>
                <a:latin typeface="Times New Roman" panose="02020603050405020304" pitchFamily="18" charset="0"/>
                <a:ea typeface="Calibri" panose="020F0502020204030204" pitchFamily="34" charset="0"/>
                <a:cs typeface="Times New Roman" panose="02020603050405020304" pitchFamily="18" charset="0"/>
              </a:rPr>
              <a:t>The College Mathematics Journal</a:t>
            </a:r>
            <a:r>
              <a:rPr lang="en-US" sz="22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i="1" kern="100" dirty="0">
                <a:effectLst/>
                <a:latin typeface="Times New Roman" panose="02020603050405020304" pitchFamily="18" charset="0"/>
                <a:ea typeface="Calibri" panose="020F0502020204030204" pitchFamily="34" charset="0"/>
                <a:cs typeface="Times New Roman" panose="02020603050405020304" pitchFamily="18" charset="0"/>
              </a:rPr>
              <a:t>50</a:t>
            </a:r>
            <a:r>
              <a:rPr lang="en-US" sz="2200" kern="100" dirty="0">
                <a:effectLst/>
                <a:latin typeface="Times New Roman" panose="02020603050405020304" pitchFamily="18" charset="0"/>
                <a:ea typeface="Calibri" panose="020F0502020204030204" pitchFamily="34" charset="0"/>
                <a:cs typeface="Times New Roman" panose="02020603050405020304" pitchFamily="18" charset="0"/>
              </a:rPr>
              <a:t>(5), 343–350. https://doi.org/10.1080/07468342.2019.1662710</a:t>
            </a:r>
          </a:p>
          <a:p>
            <a:pPr marL="0" marR="0" indent="457200">
              <a:lnSpc>
                <a:spcPct val="100000"/>
              </a:lnSpc>
              <a:spcBef>
                <a:spcPts val="0"/>
              </a:spcBef>
              <a:spcAft>
                <a:spcPts val="800"/>
              </a:spcAft>
            </a:pPr>
            <a:r>
              <a:rPr lang="en-US" sz="2200" kern="100" dirty="0">
                <a:effectLst/>
                <a:latin typeface="Times New Roman" panose="02020603050405020304" pitchFamily="18" charset="0"/>
                <a:ea typeface="Calibri" panose="020F0502020204030204" pitchFamily="34" charset="0"/>
                <a:cs typeface="Times New Roman" panose="02020603050405020304" pitchFamily="18" charset="0"/>
              </a:rPr>
              <a:t>Jiang, S., Liu, Q., &amp; Ding, B. (2023). A systematic review of the modelling of patient arrivals in emergency departments. </a:t>
            </a:r>
            <a:r>
              <a:rPr lang="en-US" sz="2200" i="1" kern="100" dirty="0">
                <a:effectLst/>
                <a:latin typeface="Times New Roman" panose="02020603050405020304" pitchFamily="18" charset="0"/>
                <a:ea typeface="Calibri" panose="020F0502020204030204" pitchFamily="34" charset="0"/>
                <a:cs typeface="Times New Roman" panose="02020603050405020304" pitchFamily="18" charset="0"/>
              </a:rPr>
              <a:t>Quantitative Imaging in Medicine and Surgery</a:t>
            </a:r>
            <a:r>
              <a:rPr lang="en-US" sz="22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i="1" kern="100" dirty="0">
                <a:effectLst/>
                <a:latin typeface="Times New Roman" panose="02020603050405020304" pitchFamily="18" charset="0"/>
                <a:ea typeface="Calibri" panose="020F0502020204030204" pitchFamily="34" charset="0"/>
                <a:cs typeface="Times New Roman" panose="02020603050405020304" pitchFamily="18" charset="0"/>
              </a:rPr>
              <a:t>13</a:t>
            </a:r>
            <a:r>
              <a:rPr lang="en-US" sz="2200" kern="100" dirty="0">
                <a:effectLst/>
                <a:latin typeface="Times New Roman" panose="02020603050405020304" pitchFamily="18" charset="0"/>
                <a:ea typeface="Calibri" panose="020F0502020204030204" pitchFamily="34" charset="0"/>
                <a:cs typeface="Times New Roman" panose="02020603050405020304" pitchFamily="18" charset="0"/>
              </a:rPr>
              <a:t>(3), 1957–1971. https://doi.org/10.21037/qims-22-268</a:t>
            </a:r>
          </a:p>
          <a:p>
            <a:pPr marL="0" marR="0" indent="457200">
              <a:lnSpc>
                <a:spcPct val="100000"/>
              </a:lnSpc>
              <a:spcBef>
                <a:spcPts val="0"/>
              </a:spcBef>
              <a:spcAft>
                <a:spcPts val="800"/>
              </a:spcAft>
            </a:pPr>
            <a:r>
              <a:rPr lang="en-US" sz="2200" kern="100" dirty="0" err="1">
                <a:effectLst/>
                <a:latin typeface="Times New Roman" panose="02020603050405020304" pitchFamily="18" charset="0"/>
                <a:ea typeface="Calibri" panose="020F0502020204030204" pitchFamily="34" charset="0"/>
                <a:cs typeface="Times New Roman" panose="02020603050405020304" pitchFamily="18" charset="0"/>
              </a:rPr>
              <a:t>Reboredo</a:t>
            </a:r>
            <a:r>
              <a:rPr lang="en-US" sz="2200" kern="100" dirty="0">
                <a:effectLst/>
                <a:latin typeface="Times New Roman" panose="02020603050405020304" pitchFamily="18" charset="0"/>
                <a:ea typeface="Calibri" panose="020F0502020204030204" pitchFamily="34" charset="0"/>
                <a:cs typeface="Times New Roman" panose="02020603050405020304" pitchFamily="18" charset="0"/>
              </a:rPr>
              <a:t>, J. C., Barba-</a:t>
            </a:r>
            <a:r>
              <a:rPr lang="en-US" sz="2200" kern="100" dirty="0" err="1">
                <a:effectLst/>
                <a:latin typeface="Times New Roman" panose="02020603050405020304" pitchFamily="18" charset="0"/>
                <a:ea typeface="Calibri" panose="020F0502020204030204" pitchFamily="34" charset="0"/>
                <a:cs typeface="Times New Roman" panose="02020603050405020304" pitchFamily="18" charset="0"/>
              </a:rPr>
              <a:t>Queiruga</a:t>
            </a:r>
            <a:r>
              <a:rPr lang="en-US" sz="2200" kern="100" dirty="0">
                <a:effectLst/>
                <a:latin typeface="Times New Roman" panose="02020603050405020304" pitchFamily="18" charset="0"/>
                <a:ea typeface="Calibri" panose="020F0502020204030204" pitchFamily="34" charset="0"/>
                <a:cs typeface="Times New Roman" panose="02020603050405020304" pitchFamily="18" charset="0"/>
              </a:rPr>
              <a:t>, J. R., </a:t>
            </a:r>
            <a:r>
              <a:rPr lang="en-US" sz="2200" kern="100" dirty="0" err="1">
                <a:effectLst/>
                <a:latin typeface="Times New Roman" panose="02020603050405020304" pitchFamily="18" charset="0"/>
                <a:ea typeface="Calibri" panose="020F0502020204030204" pitchFamily="34" charset="0"/>
                <a:cs typeface="Times New Roman" panose="02020603050405020304" pitchFamily="18" charset="0"/>
              </a:rPr>
              <a:t>Ojea-Ferreiro</a:t>
            </a:r>
            <a:r>
              <a:rPr lang="en-US" sz="2200" kern="100" dirty="0">
                <a:effectLst/>
                <a:latin typeface="Times New Roman" panose="02020603050405020304" pitchFamily="18" charset="0"/>
                <a:ea typeface="Calibri" panose="020F0502020204030204" pitchFamily="34" charset="0"/>
                <a:cs typeface="Times New Roman" panose="02020603050405020304" pitchFamily="18" charset="0"/>
              </a:rPr>
              <a:t>, J., &amp; Reyes-</a:t>
            </a:r>
            <a:r>
              <a:rPr lang="en-US" sz="2200" kern="100" dirty="0" err="1">
                <a:effectLst/>
                <a:latin typeface="Times New Roman" panose="02020603050405020304" pitchFamily="18" charset="0"/>
                <a:ea typeface="Calibri" panose="020F0502020204030204" pitchFamily="34" charset="0"/>
                <a:cs typeface="Times New Roman" panose="02020603050405020304" pitchFamily="18" charset="0"/>
              </a:rPr>
              <a:t>Santias</a:t>
            </a:r>
            <a:r>
              <a:rPr lang="en-US" sz="2200" kern="100" dirty="0">
                <a:effectLst/>
                <a:latin typeface="Times New Roman" panose="02020603050405020304" pitchFamily="18" charset="0"/>
                <a:ea typeface="Calibri" panose="020F0502020204030204" pitchFamily="34" charset="0"/>
                <a:cs typeface="Times New Roman" panose="02020603050405020304" pitchFamily="18" charset="0"/>
              </a:rPr>
              <a:t>, F. (2023). Forecasting emergency department arrivals using INGARCH models. </a:t>
            </a:r>
            <a:r>
              <a:rPr lang="en-US" sz="2200" i="1" kern="100" dirty="0">
                <a:effectLst/>
                <a:latin typeface="Times New Roman" panose="02020603050405020304" pitchFamily="18" charset="0"/>
                <a:ea typeface="Calibri" panose="020F0502020204030204" pitchFamily="34" charset="0"/>
                <a:cs typeface="Times New Roman" panose="02020603050405020304" pitchFamily="18" charset="0"/>
              </a:rPr>
              <a:t>Health Economics Review</a:t>
            </a:r>
            <a:r>
              <a:rPr lang="en-US" sz="22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i="1" kern="100" dirty="0">
                <a:effectLst/>
                <a:latin typeface="Times New Roman" panose="02020603050405020304" pitchFamily="18" charset="0"/>
                <a:ea typeface="Calibri" panose="020F0502020204030204" pitchFamily="34" charset="0"/>
                <a:cs typeface="Times New Roman" panose="02020603050405020304" pitchFamily="18" charset="0"/>
              </a:rPr>
              <a:t>13</a:t>
            </a:r>
            <a:r>
              <a:rPr lang="en-US" sz="2200" kern="100" dirty="0">
                <a:effectLst/>
                <a:latin typeface="Times New Roman" panose="02020603050405020304" pitchFamily="18" charset="0"/>
                <a:ea typeface="Calibri" panose="020F0502020204030204" pitchFamily="34" charset="0"/>
                <a:cs typeface="Times New Roman" panose="02020603050405020304" pitchFamily="18" charset="0"/>
              </a:rPr>
              <a:t>(1), 51. https://doi.org/10.1186/s13561-023-00456-5</a:t>
            </a:r>
          </a:p>
          <a:p>
            <a:pPr marL="0" marR="0" indent="457200">
              <a:lnSpc>
                <a:spcPct val="100000"/>
              </a:lnSpc>
              <a:spcBef>
                <a:spcPts val="0"/>
              </a:spcBef>
              <a:spcAft>
                <a:spcPts val="800"/>
              </a:spcAft>
            </a:pPr>
            <a:r>
              <a:rPr lang="en-US" sz="2200" kern="100" dirty="0">
                <a:effectLst/>
                <a:latin typeface="Times New Roman" panose="02020603050405020304" pitchFamily="18" charset="0"/>
                <a:ea typeface="Calibri" panose="020F0502020204030204" pitchFamily="34" charset="0"/>
                <a:cs typeface="Times New Roman" panose="02020603050405020304" pitchFamily="18" charset="0"/>
              </a:rPr>
              <a:t>Rostami-</a:t>
            </a:r>
            <a:r>
              <a:rPr lang="en-US" sz="2200" kern="100" dirty="0" err="1">
                <a:effectLst/>
                <a:latin typeface="Times New Roman" panose="02020603050405020304" pitchFamily="18" charset="0"/>
                <a:ea typeface="Calibri" panose="020F0502020204030204" pitchFamily="34" charset="0"/>
                <a:cs typeface="Times New Roman" panose="02020603050405020304" pitchFamily="18" charset="0"/>
              </a:rPr>
              <a:t>Tabar</a:t>
            </a:r>
            <a:r>
              <a:rPr lang="en-US" sz="2200" kern="100" dirty="0">
                <a:effectLst/>
                <a:latin typeface="Times New Roman" panose="02020603050405020304" pitchFamily="18" charset="0"/>
                <a:ea typeface="Calibri" panose="020F0502020204030204" pitchFamily="34" charset="0"/>
                <a:cs typeface="Times New Roman" panose="02020603050405020304" pitchFamily="18" charset="0"/>
              </a:rPr>
              <a:t>, B., </a:t>
            </a:r>
            <a:r>
              <a:rPr lang="en-US" sz="2200" kern="100" dirty="0" err="1">
                <a:effectLst/>
                <a:latin typeface="Times New Roman" panose="02020603050405020304" pitchFamily="18" charset="0"/>
                <a:ea typeface="Calibri" panose="020F0502020204030204" pitchFamily="34" charset="0"/>
                <a:cs typeface="Times New Roman" panose="02020603050405020304" pitchFamily="18" charset="0"/>
              </a:rPr>
              <a:t>Browell</a:t>
            </a:r>
            <a:r>
              <a:rPr lang="en-US" sz="2200" kern="100" dirty="0">
                <a:effectLst/>
                <a:latin typeface="Times New Roman" panose="02020603050405020304" pitchFamily="18" charset="0"/>
                <a:ea typeface="Calibri" panose="020F0502020204030204" pitchFamily="34" charset="0"/>
                <a:cs typeface="Times New Roman" panose="02020603050405020304" pitchFamily="18" charset="0"/>
              </a:rPr>
              <a:t>, J., &amp; </a:t>
            </a:r>
            <a:r>
              <a:rPr lang="en-US" sz="2200" kern="100" dirty="0" err="1">
                <a:effectLst/>
                <a:latin typeface="Times New Roman" panose="02020603050405020304" pitchFamily="18" charset="0"/>
                <a:ea typeface="Calibri" panose="020F0502020204030204" pitchFamily="34" charset="0"/>
                <a:cs typeface="Times New Roman" panose="02020603050405020304" pitchFamily="18" charset="0"/>
              </a:rPr>
              <a:t>Svetunkov</a:t>
            </a:r>
            <a:r>
              <a:rPr lang="en-US" sz="2200" kern="100" dirty="0">
                <a:effectLst/>
                <a:latin typeface="Times New Roman" panose="02020603050405020304" pitchFamily="18" charset="0"/>
                <a:ea typeface="Calibri" panose="020F0502020204030204" pitchFamily="34" charset="0"/>
                <a:cs typeface="Times New Roman" panose="02020603050405020304" pitchFamily="18" charset="0"/>
              </a:rPr>
              <a:t>, I. (2024). Probabilistic forecasting of hourly emergency department arrivals. </a:t>
            </a:r>
            <a:r>
              <a:rPr lang="en-US" sz="2200" i="1" kern="100" dirty="0">
                <a:effectLst/>
                <a:latin typeface="Times New Roman" panose="02020603050405020304" pitchFamily="18" charset="0"/>
                <a:ea typeface="Calibri" panose="020F0502020204030204" pitchFamily="34" charset="0"/>
                <a:cs typeface="Times New Roman" panose="02020603050405020304" pitchFamily="18" charset="0"/>
              </a:rPr>
              <a:t>Health Systems</a:t>
            </a:r>
            <a:r>
              <a:rPr lang="en-US" sz="22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i="1" kern="100" dirty="0">
                <a:effectLst/>
                <a:latin typeface="Times New Roman" panose="02020603050405020304" pitchFamily="18" charset="0"/>
                <a:ea typeface="Calibri" panose="020F0502020204030204" pitchFamily="34" charset="0"/>
                <a:cs typeface="Times New Roman" panose="02020603050405020304" pitchFamily="18" charset="0"/>
              </a:rPr>
              <a:t>13</a:t>
            </a:r>
            <a:r>
              <a:rPr lang="en-US" sz="2200" kern="100" dirty="0">
                <a:effectLst/>
                <a:latin typeface="Times New Roman" panose="02020603050405020304" pitchFamily="18" charset="0"/>
                <a:ea typeface="Calibri" panose="020F0502020204030204" pitchFamily="34" charset="0"/>
                <a:cs typeface="Times New Roman" panose="02020603050405020304" pitchFamily="18" charset="0"/>
              </a:rPr>
              <a:t>(2), 133–149. https://doi.org/10.1080/20476965.2023.2200526</a:t>
            </a:r>
          </a:p>
        </p:txBody>
      </p:sp>
    </p:spTree>
    <p:extLst>
      <p:ext uri="{BB962C8B-B14F-4D97-AF65-F5344CB8AC3E}">
        <p14:creationId xmlns:p14="http://schemas.microsoft.com/office/powerpoint/2010/main" val="38650656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a:t>
            </a:r>
            <a:endParaRPr dirty="0"/>
          </a:p>
        </p:txBody>
      </p:sp>
      <p:graphicFrame>
        <p:nvGraphicFramePr>
          <p:cNvPr id="4" name="Content Placeholder 3">
            <a:extLst>
              <a:ext uri="{FF2B5EF4-FFF2-40B4-BE49-F238E27FC236}">
                <a16:creationId xmlns:a16="http://schemas.microsoft.com/office/drawing/2014/main" id="{7D574873-9344-D296-63D8-38635AA4811E}"/>
              </a:ext>
            </a:extLst>
          </p:cNvPr>
          <p:cNvGraphicFramePr>
            <a:graphicFrameLocks noGrp="1"/>
          </p:cNvGraphicFramePr>
          <p:nvPr>
            <p:ph idx="1"/>
            <p:extLst>
              <p:ext uri="{D42A27DB-BD31-4B8C-83A1-F6EECF244321}">
                <p14:modId xmlns:p14="http://schemas.microsoft.com/office/powerpoint/2010/main" val="146653198"/>
              </p:ext>
            </p:extLst>
          </p:nvPr>
        </p:nvGraphicFramePr>
        <p:xfrm>
          <a:off x="857251" y="2057400"/>
          <a:ext cx="7404653" cy="4038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What is the Poisson Distribution?</a:t>
            </a:r>
          </a:p>
        </p:txBody>
      </p:sp>
      <p:graphicFrame>
        <p:nvGraphicFramePr>
          <p:cNvPr id="4" name="Content Placeholder 3">
            <a:extLst>
              <a:ext uri="{FF2B5EF4-FFF2-40B4-BE49-F238E27FC236}">
                <a16:creationId xmlns:a16="http://schemas.microsoft.com/office/drawing/2014/main" id="{EE586569-378D-E1D5-B4D9-19C0AC7C2AA1}"/>
              </a:ext>
            </a:extLst>
          </p:cNvPr>
          <p:cNvGraphicFramePr>
            <a:graphicFrameLocks noGrp="1"/>
          </p:cNvGraphicFramePr>
          <p:nvPr>
            <p:ph idx="1"/>
            <p:extLst>
              <p:ext uri="{D42A27DB-BD31-4B8C-83A1-F6EECF244321}">
                <p14:modId xmlns:p14="http://schemas.microsoft.com/office/powerpoint/2010/main" val="3709620817"/>
              </p:ext>
            </p:extLst>
          </p:nvPr>
        </p:nvGraphicFramePr>
        <p:xfrm>
          <a:off x="857251" y="2057400"/>
          <a:ext cx="7404653" cy="4038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Applications of Poisson Distribution</a:t>
            </a:r>
          </a:p>
        </p:txBody>
      </p:sp>
      <p:graphicFrame>
        <p:nvGraphicFramePr>
          <p:cNvPr id="4" name="Content Placeholder 3">
            <a:extLst>
              <a:ext uri="{FF2B5EF4-FFF2-40B4-BE49-F238E27FC236}">
                <a16:creationId xmlns:a16="http://schemas.microsoft.com/office/drawing/2014/main" id="{166496D5-D078-AD51-8D41-DEF74F75294E}"/>
              </a:ext>
            </a:extLst>
          </p:cNvPr>
          <p:cNvGraphicFramePr>
            <a:graphicFrameLocks noGrp="1"/>
          </p:cNvGraphicFramePr>
          <p:nvPr>
            <p:ph idx="1"/>
            <p:extLst>
              <p:ext uri="{D42A27DB-BD31-4B8C-83A1-F6EECF244321}">
                <p14:modId xmlns:p14="http://schemas.microsoft.com/office/powerpoint/2010/main" val="1220633558"/>
              </p:ext>
            </p:extLst>
          </p:nvPr>
        </p:nvGraphicFramePr>
        <p:xfrm>
          <a:off x="857251" y="2057400"/>
          <a:ext cx="7404653" cy="4038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Collected Data (14 Days ER Visits)</a:t>
            </a:r>
          </a:p>
        </p:txBody>
      </p:sp>
      <p:graphicFrame>
        <p:nvGraphicFramePr>
          <p:cNvPr id="5" name="Content Placeholder 4">
            <a:extLst>
              <a:ext uri="{FF2B5EF4-FFF2-40B4-BE49-F238E27FC236}">
                <a16:creationId xmlns:a16="http://schemas.microsoft.com/office/drawing/2014/main" id="{E89614B8-7B79-E294-BCC8-7FE1B951A9FD}"/>
              </a:ext>
            </a:extLst>
          </p:cNvPr>
          <p:cNvGraphicFramePr>
            <a:graphicFrameLocks noGrp="1"/>
          </p:cNvGraphicFramePr>
          <p:nvPr>
            <p:ph idx="1"/>
            <p:extLst>
              <p:ext uri="{D42A27DB-BD31-4B8C-83A1-F6EECF244321}">
                <p14:modId xmlns:p14="http://schemas.microsoft.com/office/powerpoint/2010/main" val="876101434"/>
              </p:ext>
            </p:extLst>
          </p:nvPr>
        </p:nvGraphicFramePr>
        <p:xfrm>
          <a:off x="1298864" y="2057400"/>
          <a:ext cx="6681353" cy="410440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Data vs Poisson Distribution</a:t>
            </a:r>
          </a:p>
        </p:txBody>
      </p:sp>
      <p:pic>
        <p:nvPicPr>
          <p:cNvPr id="3" name="Picture 2" descr="poisson_chart_v2.png"/>
          <p:cNvPicPr>
            <a:picLocks noChangeAspect="1"/>
          </p:cNvPicPr>
          <p:nvPr/>
        </p:nvPicPr>
        <p:blipFill>
          <a:blip r:embed="rId3"/>
          <a:stretch>
            <a:fillRect/>
          </a:stretch>
        </p:blipFill>
        <p:spPr>
          <a:xfrm>
            <a:off x="613064" y="2109354"/>
            <a:ext cx="7471063" cy="4223905"/>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Mean Rate (λ) Calculation</a:t>
            </a:r>
          </a:p>
        </p:txBody>
      </p:sp>
      <p:graphicFrame>
        <p:nvGraphicFramePr>
          <p:cNvPr id="4" name="Content Placeholder 3">
            <a:extLst>
              <a:ext uri="{FF2B5EF4-FFF2-40B4-BE49-F238E27FC236}">
                <a16:creationId xmlns:a16="http://schemas.microsoft.com/office/drawing/2014/main" id="{0658FE49-F4E1-5655-1722-F0D73B3A5975}"/>
              </a:ext>
            </a:extLst>
          </p:cNvPr>
          <p:cNvGraphicFramePr>
            <a:graphicFrameLocks noGrp="1"/>
          </p:cNvGraphicFramePr>
          <p:nvPr>
            <p:ph idx="1"/>
            <p:extLst>
              <p:ext uri="{D42A27DB-BD31-4B8C-83A1-F6EECF244321}">
                <p14:modId xmlns:p14="http://schemas.microsoft.com/office/powerpoint/2010/main" val="3853559984"/>
              </p:ext>
            </p:extLst>
          </p:nvPr>
        </p:nvGraphicFramePr>
        <p:xfrm>
          <a:off x="498764" y="2057400"/>
          <a:ext cx="8302335" cy="4038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Interpretation of Results</a:t>
            </a:r>
          </a:p>
        </p:txBody>
      </p:sp>
      <p:graphicFrame>
        <p:nvGraphicFramePr>
          <p:cNvPr id="5" name="Content Placeholder 4">
            <a:extLst>
              <a:ext uri="{FF2B5EF4-FFF2-40B4-BE49-F238E27FC236}">
                <a16:creationId xmlns:a16="http://schemas.microsoft.com/office/drawing/2014/main" id="{CF3588D1-F031-CBB1-720D-9ADF7DB0F2BF}"/>
              </a:ext>
            </a:extLst>
          </p:cNvPr>
          <p:cNvGraphicFramePr>
            <a:graphicFrameLocks noGrp="1"/>
          </p:cNvGraphicFramePr>
          <p:nvPr>
            <p:ph idx="1"/>
            <p:extLst>
              <p:ext uri="{D42A27DB-BD31-4B8C-83A1-F6EECF244321}">
                <p14:modId xmlns:p14="http://schemas.microsoft.com/office/powerpoint/2010/main" val="1595389439"/>
              </p:ext>
            </p:extLst>
          </p:nvPr>
        </p:nvGraphicFramePr>
        <p:xfrm>
          <a:off x="857251" y="2057400"/>
          <a:ext cx="7404653" cy="4038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Conclusion</a:t>
            </a:r>
          </a:p>
        </p:txBody>
      </p:sp>
      <p:graphicFrame>
        <p:nvGraphicFramePr>
          <p:cNvPr id="4" name="Content Placeholder 3">
            <a:extLst>
              <a:ext uri="{FF2B5EF4-FFF2-40B4-BE49-F238E27FC236}">
                <a16:creationId xmlns:a16="http://schemas.microsoft.com/office/drawing/2014/main" id="{FF7DB75D-7DBD-B527-B5F1-A408D94FEB67}"/>
              </a:ext>
            </a:extLst>
          </p:cNvPr>
          <p:cNvGraphicFramePr>
            <a:graphicFrameLocks noGrp="1"/>
          </p:cNvGraphicFramePr>
          <p:nvPr>
            <p:ph idx="1"/>
            <p:extLst>
              <p:ext uri="{D42A27DB-BD31-4B8C-83A1-F6EECF244321}">
                <p14:modId xmlns:p14="http://schemas.microsoft.com/office/powerpoint/2010/main" val="3930709643"/>
              </p:ext>
            </p:extLst>
          </p:nvPr>
        </p:nvGraphicFramePr>
        <p:xfrm>
          <a:off x="857251" y="2057400"/>
          <a:ext cx="7404653" cy="4038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theme/theme1.xml><?xml version="1.0" encoding="utf-8"?>
<a:theme xmlns:a="http://schemas.openxmlformats.org/drawingml/2006/main" name="Basis">
  <a:themeElements>
    <a:clrScheme name="Basis">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Basis</Template>
  <TotalTime>35</TotalTime>
  <Words>1871</Words>
  <Application>Microsoft Office PowerPoint</Application>
  <PresentationFormat>On-screen Show (4:3)</PresentationFormat>
  <Paragraphs>57</Paragraphs>
  <Slides>10</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Calibri</vt:lpstr>
      <vt:lpstr>Corbel</vt:lpstr>
      <vt:lpstr>Times New Roman</vt:lpstr>
      <vt:lpstr>Basis</vt:lpstr>
      <vt:lpstr>Unit_4_Journal_Entry</vt:lpstr>
      <vt:lpstr>Introduction</vt:lpstr>
      <vt:lpstr>What is the Poisson Distribution?</vt:lpstr>
      <vt:lpstr>Applications of Poisson Distribution</vt:lpstr>
      <vt:lpstr>Collected Data (14 Days ER Visits)</vt:lpstr>
      <vt:lpstr>Data vs Poisson Distribution</vt:lpstr>
      <vt:lpstr>Mean Rate (λ) Calculation</vt:lpstr>
      <vt:lpstr>Interpretation of Results</vt:lpstr>
      <vt:lpstr>Conclusion</vt:lpstr>
      <vt:lpstr>References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PC</dc:creator>
  <cp:keywords/>
  <dc:description>generated using python-pptx</dc:description>
  <cp:lastModifiedBy>PC</cp:lastModifiedBy>
  <cp:revision>2</cp:revision>
  <dcterms:created xsi:type="dcterms:W3CDTF">2013-01-27T09:14:16Z</dcterms:created>
  <dcterms:modified xsi:type="dcterms:W3CDTF">2026-04-16T01:06:29Z</dcterms:modified>
  <cp:category/>
</cp:coreProperties>
</file>